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35"/>
  </p:notesMasterIdLst>
  <p:sldIdLst>
    <p:sldId id="256" r:id="rId4"/>
    <p:sldId id="280" r:id="rId5"/>
    <p:sldId id="283" r:id="rId6"/>
    <p:sldId id="284" r:id="rId7"/>
    <p:sldId id="285" r:id="rId8"/>
    <p:sldId id="287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2" r:id="rId21"/>
    <p:sldId id="303" r:id="rId22"/>
    <p:sldId id="314" r:id="rId23"/>
    <p:sldId id="307" r:id="rId24"/>
    <p:sldId id="308" r:id="rId25"/>
    <p:sldId id="309" r:id="rId26"/>
    <p:sldId id="310" r:id="rId27"/>
    <p:sldId id="311" r:id="rId28"/>
    <p:sldId id="312" r:id="rId29"/>
    <p:sldId id="315" r:id="rId30"/>
    <p:sldId id="313" r:id="rId31"/>
    <p:sldId id="316" r:id="rId32"/>
    <p:sldId id="262" r:id="rId33"/>
    <p:sldId id="278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Fira Sans" panose="020B0503050000020004" pitchFamily="34" charset="0"/>
      <p:regular r:id="rId44"/>
      <p:bold r:id="rId45"/>
      <p:italic r:id="rId46"/>
      <p:boldItalic r:id="rId47"/>
    </p:embeddedFont>
    <p:embeddedFont>
      <p:font typeface="Gentona Book" panose="00000500000000000000" pitchFamily="50" charset="0"/>
      <p:regular r:id="rId48"/>
      <p:bold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92AE12-B79B-4A9E-A761-567ADA26106F}">
          <p14:sldIdLst>
            <p14:sldId id="256"/>
            <p14:sldId id="280"/>
            <p14:sldId id="283"/>
          </p14:sldIdLst>
        </p14:section>
        <p14:section name="2. APIs" id="{AFB0BEB4-664A-48B5-8777-88908189CD34}">
          <p14:sldIdLst>
            <p14:sldId id="284"/>
            <p14:sldId id="285"/>
            <p14:sldId id="287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3. Working with an API" id="{A518705C-C11C-4B47-8801-2503A14D6329}">
          <p14:sldIdLst>
            <p14:sldId id="297"/>
            <p14:sldId id="298"/>
            <p14:sldId id="300"/>
            <p14:sldId id="301"/>
            <p14:sldId id="302"/>
            <p14:sldId id="303"/>
            <p14:sldId id="314"/>
            <p14:sldId id="307"/>
            <p14:sldId id="308"/>
            <p14:sldId id="309"/>
            <p14:sldId id="310"/>
            <p14:sldId id="311"/>
            <p14:sldId id="312"/>
            <p14:sldId id="315"/>
            <p14:sldId id="313"/>
            <p14:sldId id="316"/>
          </p14:sldIdLst>
        </p14:section>
        <p14:section name="4. Wrap up and Questions" id="{0733568B-6884-4F81-883F-38D9E6A887B9}">
          <p14:sldIdLst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479"/>
    <a:srgbClr val="FFC000"/>
    <a:srgbClr val="F6ACC8"/>
    <a:srgbClr val="FFEBAB"/>
    <a:srgbClr val="F8C0D5"/>
    <a:srgbClr val="FFFFFF"/>
    <a:srgbClr val="F5A5C3"/>
    <a:srgbClr val="01CDFE"/>
    <a:srgbClr val="FAD2E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1236" autoAdjust="0"/>
  </p:normalViewPr>
  <p:slideViewPr>
    <p:cSldViewPr snapToGrid="0">
      <p:cViewPr>
        <p:scale>
          <a:sx n="100" d="100"/>
          <a:sy n="100" d="100"/>
        </p:scale>
        <p:origin x="930" y="2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18A93-6E15-4905-AF0B-B95FE3D98C1B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F6C93-976F-4AE9-BF90-74E6C8052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4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3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1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dataservices.library.jhu.edu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2032EC2-48EB-4D72-9687-77A0F8363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507" y="790293"/>
            <a:ext cx="4849218" cy="323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3767C-44AB-47A2-8E5C-3455997A5CDB}"/>
              </a:ext>
            </a:extLst>
          </p:cNvPr>
          <p:cNvGrpSpPr/>
          <p:nvPr/>
        </p:nvGrpSpPr>
        <p:grpSpPr>
          <a:xfrm>
            <a:off x="472275" y="3858084"/>
            <a:ext cx="3248867" cy="1394320"/>
            <a:chOff x="472275" y="4193364"/>
            <a:chExt cx="3248867" cy="1394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6A98F42-ED17-485A-AD88-F28E39E4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74439" y="4302510"/>
              <a:ext cx="272156" cy="28093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888C9-5899-459F-972F-F42024BE3B27}"/>
                </a:ext>
              </a:extLst>
            </p:cNvPr>
            <p:cNvSpPr/>
            <p:nvPr/>
          </p:nvSpPr>
          <p:spPr>
            <a:xfrm>
              <a:off x="764883" y="4193364"/>
              <a:ext cx="295625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github.com/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jhu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-data-services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4F6323-E785-427B-90D8-4CCD25C0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75" y="5275739"/>
              <a:ext cx="274320" cy="27432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2DFD76-8198-4453-A73E-BD5BDC5107F0}"/>
                </a:ext>
              </a:extLst>
            </p:cNvPr>
            <p:cNvSpPr/>
            <p:nvPr/>
          </p:nvSpPr>
          <p:spPr>
            <a:xfrm>
              <a:off x="764883" y="5163978"/>
              <a:ext cx="225734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dataservices@jhu.edu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2A031F-A881-42F8-83E5-E5EBC789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75" y="4792432"/>
              <a:ext cx="274320" cy="2743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1DFE5-6AE3-4A9C-A5BA-9481243BE4B1}"/>
                </a:ext>
              </a:extLst>
            </p:cNvPr>
            <p:cNvSpPr/>
            <p:nvPr/>
          </p:nvSpPr>
          <p:spPr>
            <a:xfrm>
              <a:off x="764883" y="4674629"/>
              <a:ext cx="2752677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dataservices.library.jhu.edu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B532C3-3D46-4667-AE8A-1A60E0DAEA1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75" y="6061564"/>
            <a:ext cx="1149434" cy="40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F4965-A8F3-47EE-8F85-EA2D2C15775D}"/>
              </a:ext>
            </a:extLst>
          </p:cNvPr>
          <p:cNvSpPr/>
          <p:nvPr userDrawn="1"/>
        </p:nvSpPr>
        <p:spPr>
          <a:xfrm>
            <a:off x="1621709" y="6061564"/>
            <a:ext cx="566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These materials are licensed under a Creative Commons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Attribution-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NonCommercial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r>
              <a:rPr lang="en-US" sz="1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attributable to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Services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2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C3775-725F-473D-84D8-0AB5106A64EE}"/>
              </a:ext>
            </a:extLst>
          </p:cNvPr>
          <p:cNvSpPr txBox="1"/>
          <p:nvPr userDrawn="1"/>
        </p:nvSpPr>
        <p:spPr>
          <a:xfrm>
            <a:off x="472275" y="328649"/>
            <a:ext cx="4737259" cy="1085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JHU Data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Data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CC6F-FE2D-4126-983A-8D47893E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1pPr>
            <a:lvl2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2pPr>
            <a:lvl3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3pPr>
            <a:lvl4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4pPr>
            <a:lvl5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0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B9E9-C8EA-48F1-892D-57B2330F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A6D2E-A313-4029-8F77-A1B20E6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5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6C75-CB2D-4C5A-BE2F-693F5A77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13C8-46FB-4ED6-AD3B-A9A462EC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6EA0-040F-4D5C-AF08-2C735C6B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4626C-D1B6-4063-89A3-E8E35500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26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134BB-1618-49A8-8808-9795A839970B}"/>
              </a:ext>
            </a:extLst>
          </p:cNvPr>
          <p:cNvSpPr/>
          <p:nvPr userDrawn="1"/>
        </p:nvSpPr>
        <p:spPr>
          <a:xfrm>
            <a:off x="0" y="0"/>
            <a:ext cx="12192000" cy="6758940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8962" y="1872342"/>
            <a:ext cx="10084838" cy="132556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64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A9F5F-C148-4655-90D8-45D2997C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B9E5-C8A2-4B6A-B3C9-FCEC8F43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9DE4D-4376-4485-8F1A-400DBD97A2FB}"/>
              </a:ext>
            </a:extLst>
          </p:cNvPr>
          <p:cNvGrpSpPr/>
          <p:nvPr userDrawn="1"/>
        </p:nvGrpSpPr>
        <p:grpSpPr>
          <a:xfrm>
            <a:off x="0" y="6758940"/>
            <a:ext cx="12192000" cy="99060"/>
            <a:chOff x="0" y="6592824"/>
            <a:chExt cx="12192000" cy="265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91823-7432-4528-9429-92C9881F32F6}"/>
                </a:ext>
              </a:extLst>
            </p:cNvPr>
            <p:cNvSpPr/>
            <p:nvPr/>
          </p:nvSpPr>
          <p:spPr>
            <a:xfrm>
              <a:off x="3084576" y="6592824"/>
              <a:ext cx="9107424" cy="265176"/>
            </a:xfrm>
            <a:prstGeom prst="rect">
              <a:avLst/>
            </a:prstGeom>
            <a:solidFill>
              <a:srgbClr val="451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026E2-4115-48F0-BC35-F6CEE9EB4EAC}"/>
                </a:ext>
              </a:extLst>
            </p:cNvPr>
            <p:cNvSpPr/>
            <p:nvPr/>
          </p:nvSpPr>
          <p:spPr>
            <a:xfrm>
              <a:off x="0" y="6592824"/>
              <a:ext cx="1542288" cy="265176"/>
            </a:xfrm>
            <a:prstGeom prst="rect">
              <a:avLst/>
            </a:prstGeom>
            <a:solidFill>
              <a:srgbClr val="E9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B379-EF2C-4D95-B8A4-CCD125843C00}"/>
                </a:ext>
              </a:extLst>
            </p:cNvPr>
            <p:cNvSpPr/>
            <p:nvPr/>
          </p:nvSpPr>
          <p:spPr>
            <a:xfrm>
              <a:off x="1539240" y="6592824"/>
              <a:ext cx="1545336" cy="265176"/>
            </a:xfrm>
            <a:prstGeom prst="rect">
              <a:avLst/>
            </a:prstGeom>
            <a:solidFill>
              <a:srgbClr val="01C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0" r:id="rId4"/>
    <p:sldLayoutId id="2147483652" r:id="rId5"/>
    <p:sldLayoutId id="2147483653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04040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data/developers/guidance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ensus.gov/data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ensus.gov/data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ensus.gov/data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census.gov/data/2018/pep/charagegroups?get=POP,GEONAME,DATE_DESC&amp;DATE_CODE=11&amp;RACE=10&amp;for=county:*&amp;in=state:24" TargetMode="External"/><Relationship Id="rId2" Type="http://schemas.openxmlformats.org/officeDocument/2006/relationships/hyperlink" Target="https://api.census.gov/data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/developers/guidance/api-user-guide.Example_API_Queries.html" TargetMode="External"/><Relationship Id="rId2" Type="http://schemas.openxmlformats.org/officeDocument/2006/relationships/hyperlink" Target="https://api.census.gov/data.htm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RJSONIO/index.html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hyperlink" Target="https://cran.r-project.org/web/packages/tidycensus/tidycensus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censusapi/censusapi.pdf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bit.ly/data-bytes-surve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bit.ly/data-byte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3B17D-A344-47AF-9C03-4CF62B98A58E}"/>
              </a:ext>
            </a:extLst>
          </p:cNvPr>
          <p:cNvSpPr txBox="1"/>
          <p:nvPr/>
        </p:nvSpPr>
        <p:spPr>
          <a:xfrm>
            <a:off x="472275" y="328649"/>
            <a:ext cx="5450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Introduction to APIs</a:t>
            </a:r>
          </a:p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 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B7999-77D4-479C-A6D3-C76EB39F5350}"/>
              </a:ext>
            </a:extLst>
          </p:cNvPr>
          <p:cNvSpPr/>
          <p:nvPr/>
        </p:nvSpPr>
        <p:spPr>
          <a:xfrm>
            <a:off x="472275" y="20431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Reina Chano Murray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JHU Data Services</a:t>
            </a:r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396251D6-735A-1839-ABFD-5ACD7075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795" y="5994400"/>
            <a:ext cx="770167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27E993-1541-A13C-EEB9-27AD142865F5}"/>
              </a:ext>
            </a:extLst>
          </p:cNvPr>
          <p:cNvGrpSpPr/>
          <p:nvPr/>
        </p:nvGrpSpPr>
        <p:grpSpPr>
          <a:xfrm>
            <a:off x="2027455" y="266182"/>
            <a:ext cx="7510246" cy="2416546"/>
            <a:chOff x="1024154" y="1797050"/>
            <a:chExt cx="10143691" cy="326390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3778AC50-7ECB-108A-5C14-131F377F4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154" y="1797050"/>
              <a:ext cx="10143691" cy="326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71DE0F-5D24-A1D5-CA16-5F79567CEA3F}"/>
                </a:ext>
              </a:extLst>
            </p:cNvPr>
            <p:cNvSpPr/>
            <p:nvPr/>
          </p:nvSpPr>
          <p:spPr>
            <a:xfrm>
              <a:off x="2857284" y="2851150"/>
              <a:ext cx="952500" cy="368300"/>
            </a:xfrm>
            <a:prstGeom prst="rect">
              <a:avLst/>
            </a:prstGeom>
            <a:solidFill>
              <a:srgbClr val="FFC000">
                <a:alpha val="34902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E87E83-A0BF-E549-E76B-B4E26E76816A}"/>
                </a:ext>
              </a:extLst>
            </p:cNvPr>
            <p:cNvSpPr/>
            <p:nvPr/>
          </p:nvSpPr>
          <p:spPr>
            <a:xfrm>
              <a:off x="2895384" y="3879850"/>
              <a:ext cx="952500" cy="368300"/>
            </a:xfrm>
            <a:prstGeom prst="rect">
              <a:avLst/>
            </a:prstGeom>
            <a:solidFill>
              <a:srgbClr val="FFC000">
                <a:alpha val="34902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9755DE-CBB6-775E-6830-044CF18DF449}"/>
                </a:ext>
              </a:extLst>
            </p:cNvPr>
            <p:cNvSpPr/>
            <p:nvPr/>
          </p:nvSpPr>
          <p:spPr>
            <a:xfrm>
              <a:off x="7314984" y="2667000"/>
              <a:ext cx="520916" cy="1739900"/>
            </a:xfrm>
            <a:prstGeom prst="rect">
              <a:avLst/>
            </a:prstGeom>
            <a:solidFill>
              <a:srgbClr val="E93479">
                <a:alpha val="25098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789DE6A-603F-F408-0A00-4D7DEF19E192}"/>
              </a:ext>
            </a:extLst>
          </p:cNvPr>
          <p:cNvSpPr>
            <a:spLocks noGrp="1"/>
          </p:cNvSpPr>
          <p:nvPr/>
        </p:nvSpPr>
        <p:spPr>
          <a:xfrm>
            <a:off x="2235200" y="2682728"/>
            <a:ext cx="7721600" cy="3645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E93479"/>
                </a:solidFill>
                <a:latin typeface="Gentona Book" panose="00000500000000000000" pitchFamily="50" charset="0"/>
              </a:rPr>
              <a:t>4 main types of web APIs</a:t>
            </a:r>
          </a:p>
          <a:p>
            <a:pPr marL="457200" indent="-457200">
              <a:spcBef>
                <a:spcPts val="1600"/>
              </a:spcBef>
              <a:buFont typeface="+mj-lt"/>
              <a:buAutoNum type="arabicPeriod"/>
            </a:pPr>
            <a:r>
              <a:rPr lang="en-US" sz="2000" dirty="0">
                <a:latin typeface="Gentona Book" panose="00000500000000000000" pitchFamily="50" charset="0"/>
              </a:rPr>
              <a:t>Open / public APIs – no restrictions to access</a:t>
            </a:r>
          </a:p>
          <a:p>
            <a:pPr marL="457200" indent="-457200">
              <a:spcBef>
                <a:spcPts val="1600"/>
              </a:spcBef>
              <a:buFont typeface="+mj-lt"/>
              <a:buAutoNum type="arabicPeriod"/>
            </a:pPr>
            <a:r>
              <a:rPr lang="en-US" sz="2000" dirty="0">
                <a:latin typeface="Gentona Book" panose="00000500000000000000" pitchFamily="50" charset="0"/>
              </a:rPr>
              <a:t>Partner APIs – requires specific rights and/or licenses</a:t>
            </a:r>
          </a:p>
          <a:p>
            <a:pPr marL="457200" indent="-457200">
              <a:spcBef>
                <a:spcPts val="1600"/>
              </a:spcBef>
              <a:buFont typeface="+mj-lt"/>
              <a:buAutoNum type="arabicPeriod"/>
            </a:pPr>
            <a:r>
              <a:rPr lang="en-US" sz="2000" dirty="0">
                <a:latin typeface="Gentona Book" panose="00000500000000000000" pitchFamily="50" charset="0"/>
              </a:rPr>
              <a:t>Internal APIs – designed for internal use within an organization</a:t>
            </a:r>
          </a:p>
          <a:p>
            <a:pPr marL="457200" indent="-457200">
              <a:spcBef>
                <a:spcPts val="1600"/>
              </a:spcBef>
              <a:buFont typeface="+mj-lt"/>
              <a:buAutoNum type="arabicPeriod"/>
            </a:pPr>
            <a:r>
              <a:rPr lang="en-US" sz="2000" dirty="0">
                <a:latin typeface="Gentona Book" panose="00000500000000000000" pitchFamily="50" charset="0"/>
              </a:rPr>
              <a:t>Composite APIs – combines different data and service APIs</a:t>
            </a:r>
          </a:p>
        </p:txBody>
      </p:sp>
    </p:spTree>
    <p:extLst>
      <p:ext uri="{BB962C8B-B14F-4D97-AF65-F5344CB8AC3E}">
        <p14:creationId xmlns:p14="http://schemas.microsoft.com/office/powerpoint/2010/main" val="424794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805547-8130-26BE-9CE7-86E31F73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an API?</a:t>
            </a:r>
          </a:p>
        </p:txBody>
      </p:sp>
    </p:spTree>
    <p:extLst>
      <p:ext uri="{BB962C8B-B14F-4D97-AF65-F5344CB8AC3E}">
        <p14:creationId xmlns:p14="http://schemas.microsoft.com/office/powerpoint/2010/main" val="137228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67EBF0-06F1-9018-7EA4-2ACB370F6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54"/>
            <a:ext cx="12192000" cy="586509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A05A958-6E0A-A2D6-33D2-6F0C0BE5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75" y="6164696"/>
            <a:ext cx="8048625" cy="47625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264FC9A-18FE-C255-53E3-00374BC1429A}"/>
              </a:ext>
            </a:extLst>
          </p:cNvPr>
          <p:cNvSpPr/>
          <p:nvPr/>
        </p:nvSpPr>
        <p:spPr>
          <a:xfrm>
            <a:off x="8420100" y="1625600"/>
            <a:ext cx="381000" cy="381000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A21819E-3A7E-0ACF-3C2C-DFF03E656005}"/>
              </a:ext>
            </a:extLst>
          </p:cNvPr>
          <p:cNvCxnSpPr>
            <a:cxnSpLocks/>
          </p:cNvCxnSpPr>
          <p:nvPr/>
        </p:nvCxnSpPr>
        <p:spPr>
          <a:xfrm rot="5400000">
            <a:off x="6387884" y="3856255"/>
            <a:ext cx="3900920" cy="544514"/>
          </a:xfrm>
          <a:prstGeom prst="bentConnector3">
            <a:avLst/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8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1FB7-6096-C140-B691-D1C2EBCC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for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9640-013C-BAB6-78C4-988C9839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Get clean and curated data directly from a source​</a:t>
            </a:r>
          </a:p>
          <a:p>
            <a:pPr lvl="1"/>
            <a:r>
              <a:rPr lang="en-US" dirty="0"/>
              <a:t>Websites are designed to be easy for humans to read, not for computers. Web scraping often requires additional cleaning and parsing of the data.​</a:t>
            </a:r>
          </a:p>
          <a:p>
            <a:pPr lvl="1"/>
            <a:r>
              <a:rPr lang="en-US" dirty="0"/>
              <a:t>Data pulled from an API is usually formatted to be immediately usable. </a:t>
            </a:r>
          </a:p>
          <a:p>
            <a:pPr lvl="1"/>
            <a:r>
              <a:rPr lang="en-US" dirty="0"/>
              <a:t>Get access to most recent, up-to-date data​</a:t>
            </a:r>
          </a:p>
          <a:p>
            <a:pPr>
              <a:spcBef>
                <a:spcPts val="2400"/>
              </a:spcBef>
            </a:pPr>
            <a:r>
              <a:rPr lang="en-US" b="1" dirty="0"/>
              <a:t>Integrate and automate your data collection workflow ​</a:t>
            </a:r>
          </a:p>
          <a:p>
            <a:pPr lvl="1"/>
            <a:r>
              <a:rPr lang="en-US" dirty="0"/>
              <a:t>APIs can let you forgo the process of manually download datasets from a website, managing the data in a file management system, and loading it into the software you are using for analysis. ​</a:t>
            </a:r>
          </a:p>
        </p:txBody>
      </p:sp>
    </p:spTree>
    <p:extLst>
      <p:ext uri="{BB962C8B-B14F-4D97-AF65-F5344CB8AC3E}">
        <p14:creationId xmlns:p14="http://schemas.microsoft.com/office/powerpoint/2010/main" val="3739299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8A2A-FF04-6DCB-B7C5-F719B3F2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an API</a:t>
            </a:r>
          </a:p>
        </p:txBody>
      </p:sp>
    </p:spTree>
    <p:extLst>
      <p:ext uri="{BB962C8B-B14F-4D97-AF65-F5344CB8AC3E}">
        <p14:creationId xmlns:p14="http://schemas.microsoft.com/office/powerpoint/2010/main" val="1150418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E876CA-B189-BB40-EACD-C92E37A706A8}"/>
              </a:ext>
            </a:extLst>
          </p:cNvPr>
          <p:cNvCxnSpPr/>
          <p:nvPr/>
        </p:nvCxnSpPr>
        <p:spPr>
          <a:xfrm>
            <a:off x="1195754" y="1125415"/>
            <a:ext cx="0" cy="4800600"/>
          </a:xfrm>
          <a:prstGeom prst="line">
            <a:avLst/>
          </a:prstGeom>
          <a:ln w="28575">
            <a:solidFill>
              <a:srgbClr val="FAD2E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3FECA28-1570-698E-8E7A-2976A95623B5}"/>
              </a:ext>
            </a:extLst>
          </p:cNvPr>
          <p:cNvSpPr/>
          <p:nvPr/>
        </p:nvSpPr>
        <p:spPr>
          <a:xfrm>
            <a:off x="984738" y="800100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410C2A-EDE1-96AB-E659-8C4F4DF60AFA}"/>
              </a:ext>
            </a:extLst>
          </p:cNvPr>
          <p:cNvSpPr/>
          <p:nvPr/>
        </p:nvSpPr>
        <p:spPr>
          <a:xfrm>
            <a:off x="984738" y="3209193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7AA372-BE6E-AA0A-9068-97A098309D5B}"/>
              </a:ext>
            </a:extLst>
          </p:cNvPr>
          <p:cNvSpPr/>
          <p:nvPr/>
        </p:nvSpPr>
        <p:spPr>
          <a:xfrm>
            <a:off x="984738" y="5618285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FEA25B-03C7-FD9C-785B-7BB2A6CBC53D}"/>
              </a:ext>
            </a:extLst>
          </p:cNvPr>
          <p:cNvSpPr txBox="1">
            <a:spLocks/>
          </p:cNvSpPr>
          <p:nvPr/>
        </p:nvSpPr>
        <p:spPr>
          <a:xfrm>
            <a:off x="1717430" y="861647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Explore the documentation for the API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DE90F9-7C6A-7719-3BC4-A9C8BC67B516}"/>
              </a:ext>
            </a:extLst>
          </p:cNvPr>
          <p:cNvSpPr txBox="1">
            <a:spLocks/>
          </p:cNvSpPr>
          <p:nvPr/>
        </p:nvSpPr>
        <p:spPr>
          <a:xfrm>
            <a:off x="1717430" y="3253155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Make your </a:t>
            </a:r>
            <a:r>
              <a:rPr lang="en-US" sz="2000" dirty="0">
                <a:solidFill>
                  <a:srgbClr val="01CDFE"/>
                </a:solidFill>
              </a:rPr>
              <a:t>request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F57C7F6-FDBA-9030-6FED-CD0640924C7B}"/>
              </a:ext>
            </a:extLst>
          </p:cNvPr>
          <p:cNvSpPr txBox="1">
            <a:spLocks/>
          </p:cNvSpPr>
          <p:nvPr/>
        </p:nvSpPr>
        <p:spPr>
          <a:xfrm>
            <a:off x="1717430" y="5644663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Review </a:t>
            </a:r>
            <a:r>
              <a:rPr lang="en-US" sz="2000" dirty="0">
                <a:solidFill>
                  <a:srgbClr val="01CDFE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36614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E876CA-B189-BB40-EACD-C92E37A706A8}"/>
              </a:ext>
            </a:extLst>
          </p:cNvPr>
          <p:cNvCxnSpPr/>
          <p:nvPr/>
        </p:nvCxnSpPr>
        <p:spPr>
          <a:xfrm>
            <a:off x="1195754" y="1125415"/>
            <a:ext cx="0" cy="4800600"/>
          </a:xfrm>
          <a:prstGeom prst="line">
            <a:avLst/>
          </a:prstGeom>
          <a:ln w="28575">
            <a:solidFill>
              <a:srgbClr val="FAD2E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3FECA28-1570-698E-8E7A-2976A95623B5}"/>
              </a:ext>
            </a:extLst>
          </p:cNvPr>
          <p:cNvSpPr/>
          <p:nvPr/>
        </p:nvSpPr>
        <p:spPr>
          <a:xfrm>
            <a:off x="984738" y="800100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410C2A-EDE1-96AB-E659-8C4F4DF60AFA}"/>
              </a:ext>
            </a:extLst>
          </p:cNvPr>
          <p:cNvSpPr/>
          <p:nvPr/>
        </p:nvSpPr>
        <p:spPr>
          <a:xfrm>
            <a:off x="984738" y="3209193"/>
            <a:ext cx="430824" cy="439615"/>
          </a:xfrm>
          <a:prstGeom prst="ellipse">
            <a:avLst/>
          </a:prstGeom>
          <a:solidFill>
            <a:srgbClr val="F6A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7AA372-BE6E-AA0A-9068-97A098309D5B}"/>
              </a:ext>
            </a:extLst>
          </p:cNvPr>
          <p:cNvSpPr/>
          <p:nvPr/>
        </p:nvSpPr>
        <p:spPr>
          <a:xfrm>
            <a:off x="984738" y="5618285"/>
            <a:ext cx="430824" cy="439615"/>
          </a:xfrm>
          <a:prstGeom prst="ellipse">
            <a:avLst/>
          </a:prstGeom>
          <a:solidFill>
            <a:srgbClr val="F6A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FEA25B-03C7-FD9C-785B-7BB2A6CBC53D}"/>
              </a:ext>
            </a:extLst>
          </p:cNvPr>
          <p:cNvSpPr txBox="1">
            <a:spLocks/>
          </p:cNvSpPr>
          <p:nvPr/>
        </p:nvSpPr>
        <p:spPr>
          <a:xfrm>
            <a:off x="1717430" y="861646"/>
            <a:ext cx="8384932" cy="2637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Explore the documentation for the API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Do they supply an API that does what you’re looking for?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Review the process for getting access to the API: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Do you need to apply / create an account?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Applying for an </a:t>
            </a:r>
            <a:r>
              <a:rPr lang="en-US" sz="1400" dirty="0">
                <a:solidFill>
                  <a:srgbClr val="E93479"/>
                </a:solidFill>
              </a:rPr>
              <a:t>API key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– unique identifier to authenticate your particular requests 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Query limits (if any)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DE90F9-7C6A-7719-3BC4-A9C8BC67B516}"/>
              </a:ext>
            </a:extLst>
          </p:cNvPr>
          <p:cNvSpPr txBox="1">
            <a:spLocks/>
          </p:cNvSpPr>
          <p:nvPr/>
        </p:nvSpPr>
        <p:spPr>
          <a:xfrm>
            <a:off x="1717430" y="3253155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Make your </a:t>
            </a:r>
            <a:r>
              <a:rPr lang="en-US" sz="2000" dirty="0">
                <a:solidFill>
                  <a:srgbClr val="01CDFE"/>
                </a:solidFill>
              </a:rPr>
              <a:t>request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F57C7F6-FDBA-9030-6FED-CD0640924C7B}"/>
              </a:ext>
            </a:extLst>
          </p:cNvPr>
          <p:cNvSpPr txBox="1">
            <a:spLocks/>
          </p:cNvSpPr>
          <p:nvPr/>
        </p:nvSpPr>
        <p:spPr>
          <a:xfrm>
            <a:off x="1717430" y="5644663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Review </a:t>
            </a:r>
            <a:r>
              <a:rPr lang="en-US" sz="2000" dirty="0">
                <a:solidFill>
                  <a:srgbClr val="01CDFE"/>
                </a:solidFill>
              </a:rPr>
              <a:t>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E2FC2-6A7E-2C5D-DFB3-E5C06FC50A55}"/>
              </a:ext>
            </a:extLst>
          </p:cNvPr>
          <p:cNvSpPr/>
          <p:nvPr/>
        </p:nvSpPr>
        <p:spPr>
          <a:xfrm>
            <a:off x="1717430" y="3217985"/>
            <a:ext cx="2221521" cy="30453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C70E69-6D31-AE5C-F955-501FD987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092" y="3034932"/>
            <a:ext cx="4384195" cy="3429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F0914E-0A62-CC10-A91F-E84F842858FF}"/>
              </a:ext>
            </a:extLst>
          </p:cNvPr>
          <p:cNvSpPr txBox="1"/>
          <p:nvPr/>
        </p:nvSpPr>
        <p:spPr>
          <a:xfrm>
            <a:off x="7508132" y="6491897"/>
            <a:ext cx="31921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https://www.census.gov/data/developers/data-sets.html</a:t>
            </a:r>
          </a:p>
        </p:txBody>
      </p:sp>
    </p:spTree>
    <p:extLst>
      <p:ext uri="{BB962C8B-B14F-4D97-AF65-F5344CB8AC3E}">
        <p14:creationId xmlns:p14="http://schemas.microsoft.com/office/powerpoint/2010/main" val="193900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E876CA-B189-BB40-EACD-C92E37A706A8}"/>
              </a:ext>
            </a:extLst>
          </p:cNvPr>
          <p:cNvCxnSpPr/>
          <p:nvPr/>
        </p:nvCxnSpPr>
        <p:spPr>
          <a:xfrm>
            <a:off x="1195754" y="1125415"/>
            <a:ext cx="0" cy="4800600"/>
          </a:xfrm>
          <a:prstGeom prst="line">
            <a:avLst/>
          </a:prstGeom>
          <a:ln w="28575">
            <a:solidFill>
              <a:srgbClr val="FAD2E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3FECA28-1570-698E-8E7A-2976A95623B5}"/>
              </a:ext>
            </a:extLst>
          </p:cNvPr>
          <p:cNvSpPr/>
          <p:nvPr/>
        </p:nvSpPr>
        <p:spPr>
          <a:xfrm>
            <a:off x="984738" y="800100"/>
            <a:ext cx="430824" cy="439615"/>
          </a:xfrm>
          <a:prstGeom prst="ellipse">
            <a:avLst/>
          </a:prstGeom>
          <a:solidFill>
            <a:srgbClr val="F8C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410C2A-EDE1-96AB-E659-8C4F4DF60AFA}"/>
              </a:ext>
            </a:extLst>
          </p:cNvPr>
          <p:cNvSpPr/>
          <p:nvPr/>
        </p:nvSpPr>
        <p:spPr>
          <a:xfrm>
            <a:off x="984738" y="3209193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7AA372-BE6E-AA0A-9068-97A098309D5B}"/>
              </a:ext>
            </a:extLst>
          </p:cNvPr>
          <p:cNvSpPr/>
          <p:nvPr/>
        </p:nvSpPr>
        <p:spPr>
          <a:xfrm>
            <a:off x="984738" y="5618285"/>
            <a:ext cx="430824" cy="439615"/>
          </a:xfrm>
          <a:prstGeom prst="ellipse">
            <a:avLst/>
          </a:prstGeom>
          <a:solidFill>
            <a:srgbClr val="E93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FEA25B-03C7-FD9C-785B-7BB2A6CBC53D}"/>
              </a:ext>
            </a:extLst>
          </p:cNvPr>
          <p:cNvSpPr txBox="1">
            <a:spLocks/>
          </p:cNvSpPr>
          <p:nvPr/>
        </p:nvSpPr>
        <p:spPr>
          <a:xfrm>
            <a:off x="1717430" y="861646"/>
            <a:ext cx="8384932" cy="2637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Explore the documentation for the API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Do they supply an API that does what you’re looking for?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Review the process for getting access to the API: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Do you need to apply / create an account?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Applying for an </a:t>
            </a:r>
            <a:r>
              <a:rPr lang="en-US" sz="1400" dirty="0">
                <a:solidFill>
                  <a:srgbClr val="E93479"/>
                </a:solidFill>
              </a:rPr>
              <a:t>API key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– unique identifier to authenticate your particular requests </a:t>
            </a:r>
          </a:p>
          <a:p>
            <a:pPr lvl="1">
              <a:spcBef>
                <a:spcPts val="1200"/>
              </a:spcBef>
            </a:pPr>
            <a:r>
              <a:rPr lang="en-US" sz="1400" dirty="0"/>
              <a:t>Query limits (if any)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DE90F9-7C6A-7719-3BC4-A9C8BC67B516}"/>
              </a:ext>
            </a:extLst>
          </p:cNvPr>
          <p:cNvSpPr txBox="1">
            <a:spLocks/>
          </p:cNvSpPr>
          <p:nvPr/>
        </p:nvSpPr>
        <p:spPr>
          <a:xfrm>
            <a:off x="1717430" y="3253155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Make your </a:t>
            </a:r>
            <a:r>
              <a:rPr lang="en-US" sz="2000" dirty="0">
                <a:solidFill>
                  <a:srgbClr val="01CDFE"/>
                </a:solidFill>
              </a:rPr>
              <a:t>request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Prepare the URL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Query the API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F57C7F6-FDBA-9030-6FED-CD0640924C7B}"/>
              </a:ext>
            </a:extLst>
          </p:cNvPr>
          <p:cNvSpPr txBox="1">
            <a:spLocks/>
          </p:cNvSpPr>
          <p:nvPr/>
        </p:nvSpPr>
        <p:spPr>
          <a:xfrm>
            <a:off x="1717430" y="5539157"/>
            <a:ext cx="6309946" cy="1401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04040"/>
                </a:solidFill>
                <a:latin typeface="Gentona Book" panose="00000500000000000000" pitchFamily="50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Review </a:t>
            </a:r>
            <a:r>
              <a:rPr lang="en-US" sz="2000" dirty="0">
                <a:solidFill>
                  <a:srgbClr val="01CDFE"/>
                </a:solidFill>
              </a:rPr>
              <a:t>response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Get the response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Convert response to a </a:t>
            </a:r>
            <a:r>
              <a:rPr lang="en-US" sz="1600" dirty="0" err="1">
                <a:solidFill>
                  <a:schemeClr val="tx1"/>
                </a:solidFill>
              </a:rPr>
              <a:t>dataframe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3939D9-B970-7DED-A243-6C54DF5724F0}"/>
              </a:ext>
            </a:extLst>
          </p:cNvPr>
          <p:cNvSpPr/>
          <p:nvPr/>
        </p:nvSpPr>
        <p:spPr>
          <a:xfrm>
            <a:off x="1717430" y="454024"/>
            <a:ext cx="7452947" cy="27991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7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 Data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20D9-9FF8-C6D0-AF3A-664F44C3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0738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https://www.census.gov/data/developers/guidance.html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Available data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American Community Survey (ACS)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Economic Indicators Time Series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Decennial Census, Economic Census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County Business Patterns and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Nonemployer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 Statistics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Population Estimates and Projections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International Trade,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etc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…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Query small quantities of data (up to 50 variables in a single query, and up to 500 queries per IP address per day)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To make more than 500 queries per IP address per day, request an API key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9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</p:spTree>
    <p:extLst>
      <p:ext uri="{BB962C8B-B14F-4D97-AF65-F5344CB8AC3E}">
        <p14:creationId xmlns:p14="http://schemas.microsoft.com/office/powerpoint/2010/main" val="242843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>
            <a:off x="149013" y="1925854"/>
            <a:ext cx="2401488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49" y="2667707"/>
            <a:ext cx="2453051" cy="32316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Start with the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1323975" y="2276475"/>
            <a:ext cx="0" cy="32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79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 flipH="1">
            <a:off x="2550500" y="1925854"/>
            <a:ext cx="2127007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50" y="2667707"/>
            <a:ext cx="1388450" cy="323165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475246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B3CF4B-B3F0-0B1C-76C7-53DA66AA112C}"/>
              </a:ext>
            </a:extLst>
          </p:cNvPr>
          <p:cNvCxnSpPr/>
          <p:nvPr/>
        </p:nvCxnSpPr>
        <p:spPr>
          <a:xfrm>
            <a:off x="140678" y="2198538"/>
            <a:ext cx="2338752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C436284-C05B-F486-BBA7-A5BC9E5B2C13}"/>
              </a:ext>
            </a:extLst>
          </p:cNvPr>
          <p:cNvSpPr/>
          <p:nvPr/>
        </p:nvSpPr>
        <p:spPr>
          <a:xfrm>
            <a:off x="2312375" y="2667707"/>
            <a:ext cx="4334607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2. Add dataset name</a:t>
            </a:r>
          </a:p>
          <a:p>
            <a:r>
              <a:rPr lang="en-US" sz="1500" dirty="0">
                <a:latin typeface="Gentona Book" panose="00000500000000000000" pitchFamily="50" charset="0"/>
              </a:rPr>
              <a:t>(list available at </a:t>
            </a:r>
            <a:r>
              <a:rPr lang="en-US" sz="1500" dirty="0">
                <a:latin typeface="Gentona Book" panose="00000500000000000000" pitchFamily="50" charset="0"/>
                <a:hlinkClick r:id="rId2"/>
              </a:rPr>
              <a:t>https://api.census.gov/data.html</a:t>
            </a:r>
            <a:r>
              <a:rPr lang="en-US" sz="1500" dirty="0">
                <a:latin typeface="Gentona Book" panose="00000500000000000000" pitchFamily="50" charset="0"/>
              </a:rPr>
              <a:t>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24E379-2867-AF28-F558-ED73C88D1375}"/>
              </a:ext>
            </a:extLst>
          </p:cNvPr>
          <p:cNvCxnSpPr>
            <a:cxnSpLocks/>
          </p:cNvCxnSpPr>
          <p:nvPr/>
        </p:nvCxnSpPr>
        <p:spPr>
          <a:xfrm flipV="1">
            <a:off x="2690172" y="2251290"/>
            <a:ext cx="0" cy="32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75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>
            <a:off x="4677505" y="1925854"/>
            <a:ext cx="4995133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50" y="2667707"/>
            <a:ext cx="1388450" cy="323165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475246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B3CF4B-B3F0-0B1C-76C7-53DA66AA112C}"/>
              </a:ext>
            </a:extLst>
          </p:cNvPr>
          <p:cNvCxnSpPr/>
          <p:nvPr/>
        </p:nvCxnSpPr>
        <p:spPr>
          <a:xfrm>
            <a:off x="140678" y="2198538"/>
            <a:ext cx="2338752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3416E2-73E8-8290-B036-6571CED6FAF2}"/>
              </a:ext>
            </a:extLst>
          </p:cNvPr>
          <p:cNvCxnSpPr>
            <a:cxnSpLocks/>
          </p:cNvCxnSpPr>
          <p:nvPr/>
        </p:nvCxnSpPr>
        <p:spPr>
          <a:xfrm>
            <a:off x="2561490" y="2198538"/>
            <a:ext cx="2116016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5AE68B-1296-61C7-9F44-BDDE9FB79358}"/>
              </a:ext>
            </a:extLst>
          </p:cNvPr>
          <p:cNvSpPr/>
          <p:nvPr/>
        </p:nvSpPr>
        <p:spPr>
          <a:xfrm>
            <a:off x="6802315" y="2667707"/>
            <a:ext cx="2227385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3.  Add variable requests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?get=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CFB19-364B-7FB8-E5CC-6DBA27451234}"/>
              </a:ext>
            </a:extLst>
          </p:cNvPr>
          <p:cNvCxnSpPr>
            <a:cxnSpLocks/>
          </p:cNvCxnSpPr>
          <p:nvPr/>
        </p:nvCxnSpPr>
        <p:spPr>
          <a:xfrm flipV="1">
            <a:off x="7180111" y="2251290"/>
            <a:ext cx="0" cy="32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1F519-540E-C219-6DF7-23443269FB82}"/>
              </a:ext>
            </a:extLst>
          </p:cNvPr>
          <p:cNvSpPr/>
          <p:nvPr/>
        </p:nvSpPr>
        <p:spPr>
          <a:xfrm>
            <a:off x="2312375" y="2667707"/>
            <a:ext cx="4334607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2. Add dataset name</a:t>
            </a:r>
          </a:p>
          <a:p>
            <a:r>
              <a:rPr lang="en-US" sz="1500" dirty="0">
                <a:latin typeface="Gentona Book" panose="00000500000000000000" pitchFamily="50" charset="0"/>
              </a:rPr>
              <a:t>(list available at </a:t>
            </a:r>
            <a:r>
              <a:rPr lang="en-US" sz="1500" dirty="0">
                <a:latin typeface="Gentona Book" panose="00000500000000000000" pitchFamily="50" charset="0"/>
                <a:hlinkClick r:id="rId2"/>
              </a:rPr>
              <a:t>https://api.census.gov/data.html</a:t>
            </a:r>
            <a:r>
              <a:rPr lang="en-US" sz="1500" dirty="0">
                <a:latin typeface="Gentona Book" panose="00000500000000000000" pitchFamily="50" charset="0"/>
              </a:rPr>
              <a:t>)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286961-CD02-1017-F6AC-CA1BA83819FF}"/>
              </a:ext>
            </a:extLst>
          </p:cNvPr>
          <p:cNvCxnSpPr>
            <a:cxnSpLocks/>
          </p:cNvCxnSpPr>
          <p:nvPr/>
        </p:nvCxnSpPr>
        <p:spPr>
          <a:xfrm flipV="1">
            <a:off x="2690172" y="2251290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775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 flipH="1">
            <a:off x="9630509" y="1925854"/>
            <a:ext cx="2228115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50" y="2667707"/>
            <a:ext cx="1388450" cy="323165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475246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B3CF4B-B3F0-0B1C-76C7-53DA66AA112C}"/>
              </a:ext>
            </a:extLst>
          </p:cNvPr>
          <p:cNvCxnSpPr/>
          <p:nvPr/>
        </p:nvCxnSpPr>
        <p:spPr>
          <a:xfrm>
            <a:off x="140678" y="2198538"/>
            <a:ext cx="2338752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5AE68B-1296-61C7-9F44-BDDE9FB79358}"/>
              </a:ext>
            </a:extLst>
          </p:cNvPr>
          <p:cNvSpPr/>
          <p:nvPr/>
        </p:nvSpPr>
        <p:spPr>
          <a:xfrm>
            <a:off x="6802315" y="2667707"/>
            <a:ext cx="2217859" cy="553998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3.  Add variable requests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?get=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CFB19-364B-7FB8-E5CC-6DBA27451234}"/>
              </a:ext>
            </a:extLst>
          </p:cNvPr>
          <p:cNvCxnSpPr>
            <a:cxnSpLocks/>
          </p:cNvCxnSpPr>
          <p:nvPr/>
        </p:nvCxnSpPr>
        <p:spPr>
          <a:xfrm flipV="1">
            <a:off x="7180111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1F519-540E-C219-6DF7-23443269FB82}"/>
              </a:ext>
            </a:extLst>
          </p:cNvPr>
          <p:cNvSpPr/>
          <p:nvPr/>
        </p:nvSpPr>
        <p:spPr>
          <a:xfrm>
            <a:off x="2312375" y="2667707"/>
            <a:ext cx="4334607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2. Add dataset name</a:t>
            </a:r>
          </a:p>
          <a:p>
            <a:r>
              <a:rPr lang="en-US" sz="1500" dirty="0">
                <a:latin typeface="Gentona Book" panose="00000500000000000000" pitchFamily="50" charset="0"/>
              </a:rPr>
              <a:t>(list available at </a:t>
            </a:r>
            <a:r>
              <a:rPr lang="en-US" sz="1500" dirty="0">
                <a:latin typeface="Gentona Book" panose="00000500000000000000" pitchFamily="50" charset="0"/>
                <a:hlinkClick r:id="rId2"/>
              </a:rPr>
              <a:t>https://api.census.gov/data.html</a:t>
            </a:r>
            <a:r>
              <a:rPr lang="en-US" sz="1500" dirty="0">
                <a:latin typeface="Gentona Book" panose="00000500000000000000" pitchFamily="50" charset="0"/>
              </a:rPr>
              <a:t>)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286961-CD02-1017-F6AC-CA1BA83819FF}"/>
              </a:ext>
            </a:extLst>
          </p:cNvPr>
          <p:cNvCxnSpPr>
            <a:cxnSpLocks/>
          </p:cNvCxnSpPr>
          <p:nvPr/>
        </p:nvCxnSpPr>
        <p:spPr>
          <a:xfrm flipV="1">
            <a:off x="2690172" y="2251290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D63F39-2CB5-1DFB-64B6-89EC15107923}"/>
              </a:ext>
            </a:extLst>
          </p:cNvPr>
          <p:cNvSpPr/>
          <p:nvPr/>
        </p:nvSpPr>
        <p:spPr>
          <a:xfrm>
            <a:off x="9522823" y="2668414"/>
            <a:ext cx="1620423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4. Filter variables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&amp;for=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168F9C-5F5D-466B-ABD8-5974BA7CFE1A}"/>
              </a:ext>
            </a:extLst>
          </p:cNvPr>
          <p:cNvCxnSpPr>
            <a:cxnSpLocks/>
          </p:cNvCxnSpPr>
          <p:nvPr/>
        </p:nvCxnSpPr>
        <p:spPr>
          <a:xfrm flipV="1">
            <a:off x="9900619" y="2251997"/>
            <a:ext cx="0" cy="32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F5A1D-DCD5-62F9-6E4D-C3C0B808576C}"/>
              </a:ext>
            </a:extLst>
          </p:cNvPr>
          <p:cNvCxnSpPr>
            <a:cxnSpLocks/>
          </p:cNvCxnSpPr>
          <p:nvPr/>
        </p:nvCxnSpPr>
        <p:spPr>
          <a:xfrm>
            <a:off x="4686299" y="2198538"/>
            <a:ext cx="4933951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CE4451-04D3-6892-6CEF-FD96B87F2ECE}"/>
              </a:ext>
            </a:extLst>
          </p:cNvPr>
          <p:cNvCxnSpPr>
            <a:cxnSpLocks/>
          </p:cNvCxnSpPr>
          <p:nvPr/>
        </p:nvCxnSpPr>
        <p:spPr>
          <a:xfrm>
            <a:off x="2561490" y="2198538"/>
            <a:ext cx="2067660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02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>
            <a:off x="11858622" y="1925854"/>
            <a:ext cx="333377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50" y="2667707"/>
            <a:ext cx="1388450" cy="323165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475246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B3CF4B-B3F0-0B1C-76C7-53DA66AA112C}"/>
              </a:ext>
            </a:extLst>
          </p:cNvPr>
          <p:cNvCxnSpPr/>
          <p:nvPr/>
        </p:nvCxnSpPr>
        <p:spPr>
          <a:xfrm>
            <a:off x="140678" y="2198538"/>
            <a:ext cx="2338752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3416E2-73E8-8290-B036-6571CED6FAF2}"/>
              </a:ext>
            </a:extLst>
          </p:cNvPr>
          <p:cNvCxnSpPr>
            <a:cxnSpLocks/>
          </p:cNvCxnSpPr>
          <p:nvPr/>
        </p:nvCxnSpPr>
        <p:spPr>
          <a:xfrm>
            <a:off x="2561490" y="2198538"/>
            <a:ext cx="2067660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5AE68B-1296-61C7-9F44-BDDE9FB79358}"/>
              </a:ext>
            </a:extLst>
          </p:cNvPr>
          <p:cNvSpPr/>
          <p:nvPr/>
        </p:nvSpPr>
        <p:spPr>
          <a:xfrm>
            <a:off x="6802315" y="2667707"/>
            <a:ext cx="2217859" cy="553998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3.  Add variable requests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?get=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CFB19-364B-7FB8-E5CC-6DBA27451234}"/>
              </a:ext>
            </a:extLst>
          </p:cNvPr>
          <p:cNvCxnSpPr>
            <a:cxnSpLocks/>
          </p:cNvCxnSpPr>
          <p:nvPr/>
        </p:nvCxnSpPr>
        <p:spPr>
          <a:xfrm flipV="1">
            <a:off x="7180111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1F519-540E-C219-6DF7-23443269FB82}"/>
              </a:ext>
            </a:extLst>
          </p:cNvPr>
          <p:cNvSpPr/>
          <p:nvPr/>
        </p:nvSpPr>
        <p:spPr>
          <a:xfrm>
            <a:off x="2312375" y="2667707"/>
            <a:ext cx="4334607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2. Add dataset name</a:t>
            </a:r>
          </a:p>
          <a:p>
            <a:r>
              <a:rPr lang="en-US" sz="1500" dirty="0">
                <a:latin typeface="Gentona Book" panose="00000500000000000000" pitchFamily="50" charset="0"/>
              </a:rPr>
              <a:t>(list available at </a:t>
            </a:r>
            <a:r>
              <a:rPr lang="en-US" sz="1500" dirty="0">
                <a:latin typeface="Gentona Book" panose="00000500000000000000" pitchFamily="50" charset="0"/>
                <a:hlinkClick r:id="rId2"/>
              </a:rPr>
              <a:t>https://api.census.gov/data.html</a:t>
            </a:r>
            <a:r>
              <a:rPr lang="en-US" sz="1500" dirty="0">
                <a:latin typeface="Gentona Book" panose="00000500000000000000" pitchFamily="50" charset="0"/>
              </a:rPr>
              <a:t>)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286961-CD02-1017-F6AC-CA1BA83819FF}"/>
              </a:ext>
            </a:extLst>
          </p:cNvPr>
          <p:cNvCxnSpPr>
            <a:cxnSpLocks/>
          </p:cNvCxnSpPr>
          <p:nvPr/>
        </p:nvCxnSpPr>
        <p:spPr>
          <a:xfrm flipV="1">
            <a:off x="2690172" y="2251290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D63F39-2CB5-1DFB-64B6-89EC15107923}"/>
              </a:ext>
            </a:extLst>
          </p:cNvPr>
          <p:cNvSpPr/>
          <p:nvPr/>
        </p:nvSpPr>
        <p:spPr>
          <a:xfrm>
            <a:off x="9522823" y="2668414"/>
            <a:ext cx="1620423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4. Filter variables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&amp;for=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168F9C-5F5D-466B-ABD8-5974BA7CFE1A}"/>
              </a:ext>
            </a:extLst>
          </p:cNvPr>
          <p:cNvCxnSpPr>
            <a:cxnSpLocks/>
          </p:cNvCxnSpPr>
          <p:nvPr/>
        </p:nvCxnSpPr>
        <p:spPr>
          <a:xfrm flipV="1">
            <a:off x="9900619" y="2251997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19A7A6-736F-594A-D09D-433DB0FC059B}"/>
              </a:ext>
            </a:extLst>
          </p:cNvPr>
          <p:cNvSpPr/>
          <p:nvPr/>
        </p:nvSpPr>
        <p:spPr>
          <a:xfrm>
            <a:off x="9620251" y="4105465"/>
            <a:ext cx="2405060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5. If needed, add your key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&amp;key=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66B4EB-BDD2-19C3-59BE-C72E81BD0469}"/>
              </a:ext>
            </a:extLst>
          </p:cNvPr>
          <p:cNvCxnSpPr>
            <a:cxnSpLocks/>
          </p:cNvCxnSpPr>
          <p:nvPr/>
        </p:nvCxnSpPr>
        <p:spPr>
          <a:xfrm>
            <a:off x="4686299" y="2198538"/>
            <a:ext cx="4933951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1DC5F1-BDFE-55E5-937B-16AF7965F982}"/>
              </a:ext>
            </a:extLst>
          </p:cNvPr>
          <p:cNvCxnSpPr>
            <a:cxnSpLocks/>
          </p:cNvCxnSpPr>
          <p:nvPr/>
        </p:nvCxnSpPr>
        <p:spPr>
          <a:xfrm>
            <a:off x="9671049" y="2198538"/>
            <a:ext cx="2139951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156DB58-F95E-2D96-B7D0-389FCD8301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33180" y="2729038"/>
            <a:ext cx="1739682" cy="784192"/>
          </a:xfrm>
          <a:prstGeom prst="bentConnector3">
            <a:avLst>
              <a:gd name="adj1" fmla="val 1331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35F7D-F2D8-594A-9463-15E0B0D147C1}"/>
              </a:ext>
            </a:extLst>
          </p:cNvPr>
          <p:cNvSpPr txBox="1"/>
          <p:nvPr/>
        </p:nvSpPr>
        <p:spPr>
          <a:xfrm>
            <a:off x="140678" y="6205306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563C1"/>
                </a:solidFill>
                <a:latin typeface="Gentona Book" panose="00000500000000000000" pitchFamily="50" charset="0"/>
                <a:hlinkClick r:id="rId3"/>
              </a:rPr>
              <a:t>Click here to see </a:t>
            </a:r>
            <a:r>
              <a:rPr lang="en-US" sz="2400" b="0" i="0" strike="noStrike" dirty="0">
                <a:solidFill>
                  <a:srgbClr val="0563C1"/>
                </a:solidFill>
                <a:effectLst/>
                <a:latin typeface="Gentona Book" panose="00000500000000000000" pitchFamily="50" charset="0"/>
                <a:hlinkClick r:id="rId3"/>
              </a:rPr>
              <a:t>RESULT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2958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Queries in a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E2672-1B7B-4B55-8C5C-0B1DDD3CD73E}"/>
              </a:ext>
            </a:extLst>
          </p:cNvPr>
          <p:cNvSpPr/>
          <p:nvPr/>
        </p:nvSpPr>
        <p:spPr>
          <a:xfrm>
            <a:off x="114302" y="1819860"/>
            <a:ext cx="12077698" cy="3962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Gentona Book" panose="00000500000000000000" pitchFamily="50" charset="0"/>
              </a:rPr>
              <a:t>https://api.census.gov/data/2018/pep/charagegroups?get=POP,GEONAME,DATE_DESC&amp;DATE_CODE=11&amp;RACE=10&amp;for=county:*&amp;in=state:24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69773-9AA2-88B2-372D-3421F7961E5D}"/>
              </a:ext>
            </a:extLst>
          </p:cNvPr>
          <p:cNvSpPr/>
          <p:nvPr/>
        </p:nvSpPr>
        <p:spPr>
          <a:xfrm>
            <a:off x="11858622" y="1925854"/>
            <a:ext cx="333377" cy="272684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7288F-7747-665B-4746-31BA556E47F8}"/>
              </a:ext>
            </a:extLst>
          </p:cNvPr>
          <p:cNvSpPr/>
          <p:nvPr/>
        </p:nvSpPr>
        <p:spPr>
          <a:xfrm>
            <a:off x="97450" y="2667707"/>
            <a:ext cx="1388450" cy="323165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1. host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E98FC0-A198-64EB-524E-A6F2F40DBB67}"/>
              </a:ext>
            </a:extLst>
          </p:cNvPr>
          <p:cNvCxnSpPr>
            <a:cxnSpLocks/>
          </p:cNvCxnSpPr>
          <p:nvPr/>
        </p:nvCxnSpPr>
        <p:spPr>
          <a:xfrm flipV="1">
            <a:off x="475246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B3CF4B-B3F0-0B1C-76C7-53DA66AA112C}"/>
              </a:ext>
            </a:extLst>
          </p:cNvPr>
          <p:cNvCxnSpPr/>
          <p:nvPr/>
        </p:nvCxnSpPr>
        <p:spPr>
          <a:xfrm>
            <a:off x="140678" y="2198538"/>
            <a:ext cx="2338752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3416E2-73E8-8290-B036-6571CED6FAF2}"/>
              </a:ext>
            </a:extLst>
          </p:cNvPr>
          <p:cNvCxnSpPr>
            <a:cxnSpLocks/>
          </p:cNvCxnSpPr>
          <p:nvPr/>
        </p:nvCxnSpPr>
        <p:spPr>
          <a:xfrm>
            <a:off x="2561490" y="2198538"/>
            <a:ext cx="2067660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5AE68B-1296-61C7-9F44-BDDE9FB79358}"/>
              </a:ext>
            </a:extLst>
          </p:cNvPr>
          <p:cNvSpPr/>
          <p:nvPr/>
        </p:nvSpPr>
        <p:spPr>
          <a:xfrm>
            <a:off x="6802315" y="2667707"/>
            <a:ext cx="2217859" cy="553998"/>
          </a:xfrm>
          <a:prstGeom prst="rect">
            <a:avLst/>
          </a:prstGeom>
          <a:ln>
            <a:solidFill>
              <a:srgbClr val="FFEBAB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3.  Add variable requests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?get=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5CFB19-364B-7FB8-E5CC-6DBA27451234}"/>
              </a:ext>
            </a:extLst>
          </p:cNvPr>
          <p:cNvCxnSpPr>
            <a:cxnSpLocks/>
          </p:cNvCxnSpPr>
          <p:nvPr/>
        </p:nvCxnSpPr>
        <p:spPr>
          <a:xfrm flipV="1">
            <a:off x="7180111" y="2251290"/>
            <a:ext cx="0" cy="328613"/>
          </a:xfrm>
          <a:prstGeom prst="straightConnector1">
            <a:avLst/>
          </a:prstGeom>
          <a:ln>
            <a:solidFill>
              <a:srgbClr val="FFEBAB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E91F519-540E-C219-6DF7-23443269FB82}"/>
              </a:ext>
            </a:extLst>
          </p:cNvPr>
          <p:cNvSpPr/>
          <p:nvPr/>
        </p:nvSpPr>
        <p:spPr>
          <a:xfrm>
            <a:off x="2312375" y="2667707"/>
            <a:ext cx="4334607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2. Add dataset name</a:t>
            </a:r>
          </a:p>
          <a:p>
            <a:r>
              <a:rPr lang="en-US" sz="1500" dirty="0">
                <a:latin typeface="Gentona Book" panose="00000500000000000000" pitchFamily="50" charset="0"/>
              </a:rPr>
              <a:t>(list available at </a:t>
            </a:r>
            <a:r>
              <a:rPr lang="en-US" sz="1500" dirty="0">
                <a:latin typeface="Gentona Book" panose="00000500000000000000" pitchFamily="50" charset="0"/>
                <a:hlinkClick r:id="rId2"/>
              </a:rPr>
              <a:t>https://api.census.gov/data.html</a:t>
            </a:r>
            <a:r>
              <a:rPr lang="en-US" sz="1500" dirty="0">
                <a:latin typeface="Gentona Book" panose="00000500000000000000" pitchFamily="50" charset="0"/>
              </a:rPr>
              <a:t>)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286961-CD02-1017-F6AC-CA1BA83819FF}"/>
              </a:ext>
            </a:extLst>
          </p:cNvPr>
          <p:cNvCxnSpPr>
            <a:cxnSpLocks/>
          </p:cNvCxnSpPr>
          <p:nvPr/>
        </p:nvCxnSpPr>
        <p:spPr>
          <a:xfrm flipV="1">
            <a:off x="2690172" y="2251290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D63F39-2CB5-1DFB-64B6-89EC15107923}"/>
              </a:ext>
            </a:extLst>
          </p:cNvPr>
          <p:cNvSpPr/>
          <p:nvPr/>
        </p:nvSpPr>
        <p:spPr>
          <a:xfrm>
            <a:off x="9522823" y="2668414"/>
            <a:ext cx="1620423" cy="553998"/>
          </a:xfrm>
          <a:prstGeom prst="rect">
            <a:avLst/>
          </a:prstGeom>
          <a:ln>
            <a:solidFill>
              <a:srgbClr val="F6ACC8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4. Filter variables 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&amp;for=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168F9C-5F5D-466B-ABD8-5974BA7CFE1A}"/>
              </a:ext>
            </a:extLst>
          </p:cNvPr>
          <p:cNvCxnSpPr>
            <a:cxnSpLocks/>
          </p:cNvCxnSpPr>
          <p:nvPr/>
        </p:nvCxnSpPr>
        <p:spPr>
          <a:xfrm flipV="1">
            <a:off x="9900619" y="2251997"/>
            <a:ext cx="0" cy="328613"/>
          </a:xfrm>
          <a:prstGeom prst="straightConnector1">
            <a:avLst/>
          </a:prstGeom>
          <a:ln>
            <a:solidFill>
              <a:srgbClr val="F6ACC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19A7A6-736F-594A-D09D-433DB0FC059B}"/>
              </a:ext>
            </a:extLst>
          </p:cNvPr>
          <p:cNvSpPr/>
          <p:nvPr/>
        </p:nvSpPr>
        <p:spPr>
          <a:xfrm>
            <a:off x="9620251" y="4105465"/>
            <a:ext cx="2405060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entona Book" panose="00000500000000000000" pitchFamily="50" charset="0"/>
              </a:rPr>
              <a:t>5. If needed, add your key</a:t>
            </a:r>
            <a:br>
              <a:rPr lang="en-US" sz="1500" dirty="0">
                <a:latin typeface="Gentona Book" panose="00000500000000000000" pitchFamily="50" charset="0"/>
              </a:rPr>
            </a:br>
            <a:r>
              <a:rPr lang="en-US" sz="1500" dirty="0">
                <a:latin typeface="Gentona Book" panose="00000500000000000000" pitchFamily="50" charset="0"/>
              </a:rPr>
              <a:t>using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&amp;key=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66B4EB-BDD2-19C3-59BE-C72E81BD0469}"/>
              </a:ext>
            </a:extLst>
          </p:cNvPr>
          <p:cNvCxnSpPr>
            <a:cxnSpLocks/>
          </p:cNvCxnSpPr>
          <p:nvPr/>
        </p:nvCxnSpPr>
        <p:spPr>
          <a:xfrm>
            <a:off x="4686299" y="2198538"/>
            <a:ext cx="4933951" cy="0"/>
          </a:xfrm>
          <a:prstGeom prst="line">
            <a:avLst/>
          </a:prstGeom>
          <a:ln w="28575">
            <a:solidFill>
              <a:srgbClr val="FFE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1DC5F1-BDFE-55E5-937B-16AF7965F982}"/>
              </a:ext>
            </a:extLst>
          </p:cNvPr>
          <p:cNvCxnSpPr>
            <a:cxnSpLocks/>
          </p:cNvCxnSpPr>
          <p:nvPr/>
        </p:nvCxnSpPr>
        <p:spPr>
          <a:xfrm>
            <a:off x="9671049" y="2198538"/>
            <a:ext cx="2139951" cy="0"/>
          </a:xfrm>
          <a:prstGeom prst="line">
            <a:avLst/>
          </a:prstGeom>
          <a:ln w="28575">
            <a:solidFill>
              <a:srgbClr val="F6AC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156DB58-F95E-2D96-B7D0-389FCD8301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33180" y="2729038"/>
            <a:ext cx="1739682" cy="784192"/>
          </a:xfrm>
          <a:prstGeom prst="bentConnector3">
            <a:avLst>
              <a:gd name="adj1" fmla="val 1331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F7C3CA-AF3E-839B-91F2-6C3E4B5D64B6}"/>
              </a:ext>
            </a:extLst>
          </p:cNvPr>
          <p:cNvSpPr txBox="1"/>
          <p:nvPr/>
        </p:nvSpPr>
        <p:spPr>
          <a:xfrm>
            <a:off x="166688" y="4635646"/>
            <a:ext cx="935613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Making queries in your browser is a good way to practice and get 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​</a:t>
            </a: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comfortable with the variables and filters available in the Census Data API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​</a:t>
            </a:r>
          </a:p>
          <a:p>
            <a:pPr marL="285750" indent="-285750" algn="l" rtl="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Works best on Chrome or Firefox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​</a:t>
            </a:r>
          </a:p>
          <a:p>
            <a:pPr marL="285750" indent="-285750" algn="l" rtl="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In web browser, right-click and select “Save As” to save results as a csv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​</a:t>
            </a:r>
          </a:p>
          <a:p>
            <a:pPr marL="285750" indent="-285750" algn="l" rtl="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Sample queries: 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entona Book" panose="00000500000000000000" pitchFamily="50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</a:br>
            <a:r>
              <a:rPr lang="en-US" b="0" i="0" u="sng" strike="noStrike" dirty="0">
                <a:solidFill>
                  <a:srgbClr val="0563C1"/>
                </a:solidFill>
                <a:effectLst/>
                <a:latin typeface="Gentona Book" panose="00000500000000000000" pitchFamily="50" charset="0"/>
                <a:hlinkClick r:id="rId3"/>
              </a:rPr>
              <a:t>https://www.census.gov/data/developers/guidance/api-user-guide.Example_API_Queries.html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Gentona Boo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14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8CDE-3F18-9D80-6103-3335A5DC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Demonstrations</a:t>
            </a:r>
          </a:p>
        </p:txBody>
      </p:sp>
    </p:spTree>
    <p:extLst>
      <p:ext uri="{BB962C8B-B14F-4D97-AF65-F5344CB8AC3E}">
        <p14:creationId xmlns:p14="http://schemas.microsoft.com/office/powerpoint/2010/main" val="514432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906A-265E-DA2A-AE7D-88C532A8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FF3F5-C9BD-3A8F-BA12-EDACC1FB5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and load </a:t>
            </a:r>
            <a:r>
              <a:rPr lang="en-US" dirty="0">
                <a:hlinkClick r:id="rId2"/>
              </a:rPr>
              <a:t>RJSONIO</a:t>
            </a:r>
            <a:r>
              <a:rPr lang="en-US" dirty="0"/>
              <a:t> – a package that converts data to and from JSON format</a:t>
            </a:r>
          </a:p>
          <a:p>
            <a:r>
              <a:rPr lang="en-US" dirty="0"/>
              <a:t>Structure mimics creating API queries in a browser</a:t>
            </a:r>
          </a:p>
          <a:p>
            <a:r>
              <a:rPr lang="en-US" dirty="0"/>
              <a:t>Works – but tedious. You need to make sure you understand the structure of your data well, and convert JSON to R objects. </a:t>
            </a:r>
          </a:p>
        </p:txBody>
      </p:sp>
    </p:spTree>
    <p:extLst>
      <p:ext uri="{BB962C8B-B14F-4D97-AF65-F5344CB8AC3E}">
        <p14:creationId xmlns:p14="http://schemas.microsoft.com/office/powerpoint/2010/main" val="3666234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5F03-E224-A98A-B463-2928149A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F3A75-9A32-551F-AEA4-5829BB18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/>
            <a:r>
              <a:rPr lang="en-US" b="0" i="0" u="sng" strike="noStrike" dirty="0" err="1">
                <a:solidFill>
                  <a:srgbClr val="0563C1"/>
                </a:solidFill>
                <a:effectLst/>
                <a:latin typeface="Gentona Book" panose="00000500000000000000" pitchFamily="50" charset="0"/>
                <a:hlinkClick r:id="rId2"/>
              </a:rPr>
              <a:t>tidycensus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: an integrated package that allows users to access decennial census and ACS data as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tidyverse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-ready data frames. 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 dirty="0" err="1">
                <a:solidFill>
                  <a:srgbClr val="0563C1"/>
                </a:solidFill>
                <a:effectLst/>
                <a:latin typeface="Gentona Book" panose="00000500000000000000" pitchFamily="50" charset="0"/>
                <a:hlinkClick r:id="rId3"/>
              </a:rPr>
              <a:t>tidyverse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: collection of R packages designed for data science. 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b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(come to our other R workshops to learn more about this collection)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9614B2-3389-B2AE-39AB-9DFC4E82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459" y="4180946"/>
            <a:ext cx="600916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62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5F03-E224-A98A-B463-2928149A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F3A75-9A32-551F-AEA4-5829BB18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/>
            <a:r>
              <a:rPr lang="en-US" b="0" i="0" u="sng" strike="noStrike" dirty="0" err="1">
                <a:solidFill>
                  <a:srgbClr val="0563C1"/>
                </a:solidFill>
                <a:effectLst/>
                <a:latin typeface="Gentona Book" panose="00000500000000000000" pitchFamily="50" charset="0"/>
                <a:hlinkClick r:id="rId2"/>
              </a:rPr>
              <a:t>censusapi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: R wrapper for US Census Data API. 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Covers more datasets than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tidycensus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. 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Returns data frames of census data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and metadata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for Decennial, ACS, Small Area Health Insurance Estimates, Small Area Income and Poverty Estimates, Population Estimates and Projections, etc. </a:t>
            </a:r>
            <a:r>
              <a:rPr lang="en-US" b="0" i="0" dirty="0">
                <a:solidFill>
                  <a:srgbClr val="000000"/>
                </a:solidFill>
                <a:effectLst/>
                <a:latin typeface="Gentona Book" panose="00000500000000000000" pitchFamily="50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8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B3B7-D09C-464E-A927-58229A95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APIs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What are they?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Why use them?</a:t>
            </a:r>
          </a:p>
          <a:p>
            <a:r>
              <a:rPr lang="en-US" dirty="0"/>
              <a:t>Getting started with APIs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What you need</a:t>
            </a:r>
          </a:p>
          <a:p>
            <a:r>
              <a:rPr lang="en-US" dirty="0"/>
              <a:t>Demonstrations with U.S. Census Bureau APIs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475246" y="191029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</a:p>
        </p:txBody>
      </p:sp>
      <p:pic>
        <p:nvPicPr>
          <p:cNvPr id="2" name="Picture 2" descr="R (programming language) - Wikipedia">
            <a:extLst>
              <a:ext uri="{FF2B5EF4-FFF2-40B4-BE49-F238E27FC236}">
                <a16:creationId xmlns:a16="http://schemas.microsoft.com/office/drawing/2014/main" id="{0B8BE1CE-EFA1-A096-EFBC-0F997CD2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795" y="5994400"/>
            <a:ext cx="770167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71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E2853F1-C0B1-41C4-981E-A0299E8798A8}"/>
              </a:ext>
            </a:extLst>
          </p:cNvPr>
          <p:cNvSpPr/>
          <p:nvPr/>
        </p:nvSpPr>
        <p:spPr>
          <a:xfrm>
            <a:off x="9293605" y="1354913"/>
            <a:ext cx="2898395" cy="5401487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278476" y="202604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Fall 2022 Data Bytes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1C21C7-EC9A-4FC5-82A0-E4AC5481CE4B}"/>
              </a:ext>
            </a:extLst>
          </p:cNvPr>
          <p:cNvSpPr/>
          <p:nvPr/>
        </p:nvSpPr>
        <p:spPr>
          <a:xfrm>
            <a:off x="9526106" y="3756925"/>
            <a:ext cx="27510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 you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attending!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Please complete our survey at:</a:t>
            </a:r>
          </a:p>
          <a:p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bit.ly/data-bytes-survey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25084-1835-41FC-991A-1D9B55FC2C1F}"/>
              </a:ext>
            </a:extLst>
          </p:cNvPr>
          <p:cNvSpPr/>
          <p:nvPr/>
        </p:nvSpPr>
        <p:spPr>
          <a:xfrm>
            <a:off x="1508" y="1354268"/>
            <a:ext cx="9408499" cy="5404126"/>
          </a:xfrm>
          <a:prstGeom prst="round1Rect">
            <a:avLst>
              <a:gd name="adj" fmla="val 4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C0E7FF-5A22-4EA7-8D2E-B16CCDC04EB4}"/>
              </a:ext>
            </a:extLst>
          </p:cNvPr>
          <p:cNvGrpSpPr/>
          <p:nvPr/>
        </p:nvGrpSpPr>
        <p:grpSpPr>
          <a:xfrm>
            <a:off x="375724" y="2368715"/>
            <a:ext cx="4108375" cy="808172"/>
            <a:chOff x="755374" y="2336820"/>
            <a:chExt cx="4108375" cy="808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6C054F-75AD-423E-9BBD-E089BF7C5D4A}"/>
                </a:ext>
              </a:extLst>
            </p:cNvPr>
            <p:cNvSpPr/>
            <p:nvPr/>
          </p:nvSpPr>
          <p:spPr>
            <a:xfrm>
              <a:off x="759740" y="2336820"/>
              <a:ext cx="4104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Finding Maps and Map Data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4D6571-A8FD-4CA0-806D-DE7EFFF537F3}"/>
                </a:ext>
              </a:extLst>
            </p:cNvPr>
            <p:cNvSpPr/>
            <p:nvPr/>
          </p:nvSpPr>
          <p:spPr>
            <a:xfrm>
              <a:off x="755374" y="2744882"/>
              <a:ext cx="1202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12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850BD-645A-4298-8F02-ED24F23DB8D6}"/>
              </a:ext>
            </a:extLst>
          </p:cNvPr>
          <p:cNvSpPr/>
          <p:nvPr/>
        </p:nvSpPr>
        <p:spPr>
          <a:xfrm>
            <a:off x="268895" y="1646106"/>
            <a:ext cx="118135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All sessions are on Mondays from 12 to 1 pm. 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388368-43EC-4F77-8D1D-916765E978DF}"/>
              </a:ext>
            </a:extLst>
          </p:cNvPr>
          <p:cNvGrpSpPr/>
          <p:nvPr/>
        </p:nvGrpSpPr>
        <p:grpSpPr>
          <a:xfrm>
            <a:off x="375724" y="3360693"/>
            <a:ext cx="3316491" cy="802176"/>
            <a:chOff x="755374" y="3211424"/>
            <a:chExt cx="3316491" cy="802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502981-E084-4844-AE09-BF3E52C1E164}"/>
                </a:ext>
              </a:extLst>
            </p:cNvPr>
            <p:cNvSpPr/>
            <p:nvPr/>
          </p:nvSpPr>
          <p:spPr>
            <a:xfrm>
              <a:off x="759740" y="3211424"/>
              <a:ext cx="3312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Choosing a Python IDE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D3056-EF2A-48F9-9D40-8E48842536E0}"/>
                </a:ext>
              </a:extLst>
            </p:cNvPr>
            <p:cNvSpPr/>
            <p:nvPr/>
          </p:nvSpPr>
          <p:spPr>
            <a:xfrm>
              <a:off x="755374" y="361349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19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0A85DE-9FCB-4483-8EBE-D8C397BAED54}"/>
              </a:ext>
            </a:extLst>
          </p:cNvPr>
          <p:cNvGrpSpPr/>
          <p:nvPr/>
        </p:nvGrpSpPr>
        <p:grpSpPr>
          <a:xfrm>
            <a:off x="375723" y="4334433"/>
            <a:ext cx="3617857" cy="1142687"/>
            <a:chOff x="755373" y="4086028"/>
            <a:chExt cx="3617857" cy="11426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5AF711-2456-4002-AB7B-23668C25BC83}"/>
                </a:ext>
              </a:extLst>
            </p:cNvPr>
            <p:cNvSpPr/>
            <p:nvPr/>
          </p:nvSpPr>
          <p:spPr>
            <a:xfrm>
              <a:off x="759740" y="4086028"/>
              <a:ext cx="36134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Creating Infographics in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Business Analyst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F336B-DEB5-4492-9BDA-CED5C46D7142}"/>
                </a:ext>
              </a:extLst>
            </p:cNvPr>
            <p:cNvSpPr/>
            <p:nvPr/>
          </p:nvSpPr>
          <p:spPr>
            <a:xfrm>
              <a:off x="755373" y="4828605"/>
              <a:ext cx="1228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26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63C91-4D81-46A0-83AD-2F9F57AA18AD}"/>
              </a:ext>
            </a:extLst>
          </p:cNvPr>
          <p:cNvGrpSpPr/>
          <p:nvPr/>
        </p:nvGrpSpPr>
        <p:grpSpPr>
          <a:xfrm>
            <a:off x="375723" y="5659202"/>
            <a:ext cx="4247836" cy="787771"/>
            <a:chOff x="755373" y="5329963"/>
            <a:chExt cx="4247836" cy="787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A89BA-38FF-4797-9497-10CD69D248CA}"/>
                </a:ext>
              </a:extLst>
            </p:cNvPr>
            <p:cNvSpPr/>
            <p:nvPr/>
          </p:nvSpPr>
          <p:spPr>
            <a:xfrm>
              <a:off x="759740" y="5329963"/>
              <a:ext cx="42434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Debugging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E1C34-6FB8-49F9-B951-E60B4EFFE1F4}"/>
                </a:ext>
              </a:extLst>
            </p:cNvPr>
            <p:cNvSpPr/>
            <p:nvPr/>
          </p:nvSpPr>
          <p:spPr>
            <a:xfrm>
              <a:off x="755373" y="5717624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EC3AC-DFD5-468E-9069-852CEA4D94C7}"/>
              </a:ext>
            </a:extLst>
          </p:cNvPr>
          <p:cNvGrpSpPr/>
          <p:nvPr/>
        </p:nvGrpSpPr>
        <p:grpSpPr>
          <a:xfrm>
            <a:off x="4862121" y="3373469"/>
            <a:ext cx="3369833" cy="776625"/>
            <a:chOff x="5241771" y="3211533"/>
            <a:chExt cx="3369833" cy="77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8A0569-CDCF-42FF-A5F4-310BB7078214}"/>
                </a:ext>
              </a:extLst>
            </p:cNvPr>
            <p:cNvSpPr/>
            <p:nvPr/>
          </p:nvSpPr>
          <p:spPr>
            <a:xfrm>
              <a:off x="5241771" y="3211533"/>
              <a:ext cx="3369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Leaflet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EA6F5-F1A9-4A1F-93BB-D10FACF3124D}"/>
                </a:ext>
              </a:extLst>
            </p:cNvPr>
            <p:cNvSpPr/>
            <p:nvPr/>
          </p:nvSpPr>
          <p:spPr>
            <a:xfrm>
              <a:off x="5241771" y="3588048"/>
              <a:ext cx="11095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17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A9AB1-A55E-41E0-974A-89FEA7CE0D6E}"/>
              </a:ext>
            </a:extLst>
          </p:cNvPr>
          <p:cNvGrpSpPr/>
          <p:nvPr/>
        </p:nvGrpSpPr>
        <p:grpSpPr>
          <a:xfrm>
            <a:off x="4862121" y="2368715"/>
            <a:ext cx="4487126" cy="773137"/>
            <a:chOff x="5241771" y="2336820"/>
            <a:chExt cx="4487126" cy="773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DD224-83E6-4D3D-B295-715A40BC1444}"/>
                </a:ext>
              </a:extLst>
            </p:cNvPr>
            <p:cNvSpPr/>
            <p:nvPr/>
          </p:nvSpPr>
          <p:spPr>
            <a:xfrm>
              <a:off x="5241771" y="2336820"/>
              <a:ext cx="4487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Speeding up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82C86-C30D-4F0C-AFBA-6A54B7FBBDA9}"/>
                </a:ext>
              </a:extLst>
            </p:cNvPr>
            <p:cNvSpPr/>
            <p:nvPr/>
          </p:nvSpPr>
          <p:spPr>
            <a:xfrm>
              <a:off x="5241771" y="2709847"/>
              <a:ext cx="1140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10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59AD42-4F0D-42E1-8AEB-CB64B3250DC8}"/>
              </a:ext>
            </a:extLst>
          </p:cNvPr>
          <p:cNvGrpSpPr/>
          <p:nvPr/>
        </p:nvGrpSpPr>
        <p:grpSpPr>
          <a:xfrm>
            <a:off x="4862121" y="4307820"/>
            <a:ext cx="3193503" cy="1195912"/>
            <a:chOff x="5241771" y="4086246"/>
            <a:chExt cx="3193503" cy="11959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0CB-17B4-40FA-91EE-DED2CF0E3714}"/>
                </a:ext>
              </a:extLst>
            </p:cNvPr>
            <p:cNvSpPr/>
            <p:nvPr/>
          </p:nvSpPr>
          <p:spPr>
            <a:xfrm>
              <a:off x="5241771" y="4086246"/>
              <a:ext cx="31935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Advanced </a:t>
              </a:r>
              <a:r>
                <a:rPr lang="en-US" sz="2400" b="1" dirty="0" err="1">
                  <a:latin typeface="Fira Sans" panose="020B0503050000020004" pitchFamily="34" charset="0"/>
                  <a:ea typeface="Fira Sans" panose="020B0503050000020004" pitchFamily="34" charset="0"/>
                </a:rPr>
                <a:t>StoryMaps</a:t>
              </a:r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Tips and Tricks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341647-927F-41F8-87B2-16E6FACB8F52}"/>
                </a:ext>
              </a:extLst>
            </p:cNvPr>
            <p:cNvSpPr/>
            <p:nvPr/>
          </p:nvSpPr>
          <p:spPr>
            <a:xfrm>
              <a:off x="5241771" y="4882048"/>
              <a:ext cx="10871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24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E6A3DA-BC8E-4F93-835F-325F14749231}"/>
              </a:ext>
            </a:extLst>
          </p:cNvPr>
          <p:cNvGrpSpPr/>
          <p:nvPr/>
        </p:nvGrpSpPr>
        <p:grpSpPr>
          <a:xfrm>
            <a:off x="4846767" y="5632751"/>
            <a:ext cx="3683346" cy="840673"/>
            <a:chOff x="5226417" y="5330291"/>
            <a:chExt cx="3683346" cy="840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25F05-1450-4AEE-81D7-24D3035ACB57}"/>
                </a:ext>
              </a:extLst>
            </p:cNvPr>
            <p:cNvSpPr/>
            <p:nvPr/>
          </p:nvSpPr>
          <p:spPr>
            <a:xfrm>
              <a:off x="5241771" y="5330291"/>
              <a:ext cx="36679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APIs in R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4B4DA-AAEA-42CC-AA15-5A3742CD3E30}"/>
                </a:ext>
              </a:extLst>
            </p:cNvPr>
            <p:cNvSpPr/>
            <p:nvPr/>
          </p:nvSpPr>
          <p:spPr>
            <a:xfrm>
              <a:off x="5226417" y="5770854"/>
              <a:ext cx="1045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31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CC0B30-E21B-4FDD-BE98-C99F340A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318" y="5761799"/>
              <a:ext cx="347018" cy="34701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C5B2A-62C9-4385-B1EC-7BEE15BABA3B}"/>
              </a:ext>
            </a:extLst>
          </p:cNvPr>
          <p:cNvSpPr/>
          <p:nvPr/>
        </p:nvSpPr>
        <p:spPr>
          <a:xfrm>
            <a:off x="9526106" y="2586907"/>
            <a:ext cx="257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at: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2AAFD4-32F5-4919-829F-DA44FE11C71D}"/>
              </a:ext>
            </a:extLst>
          </p:cNvPr>
          <p:cNvCxnSpPr>
            <a:cxnSpLocks/>
          </p:cNvCxnSpPr>
          <p:nvPr/>
        </p:nvCxnSpPr>
        <p:spPr>
          <a:xfrm>
            <a:off x="349590" y="2471679"/>
            <a:ext cx="0" cy="610195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4A0CA6-6C9A-4969-844D-C13F2D723153}"/>
              </a:ext>
            </a:extLst>
          </p:cNvPr>
          <p:cNvCxnSpPr>
            <a:cxnSpLocks/>
          </p:cNvCxnSpPr>
          <p:nvPr/>
        </p:nvCxnSpPr>
        <p:spPr>
          <a:xfrm>
            <a:off x="349590" y="3457659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AE6C9C-1377-48B8-A612-06D28AA16144}"/>
              </a:ext>
            </a:extLst>
          </p:cNvPr>
          <p:cNvCxnSpPr>
            <a:cxnSpLocks/>
          </p:cNvCxnSpPr>
          <p:nvPr/>
        </p:nvCxnSpPr>
        <p:spPr>
          <a:xfrm>
            <a:off x="349590" y="4444833"/>
            <a:ext cx="0" cy="931801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99B02D-7ADF-486D-914E-FEA206C4723C}"/>
              </a:ext>
            </a:extLst>
          </p:cNvPr>
          <p:cNvCxnSpPr>
            <a:cxnSpLocks/>
          </p:cNvCxnSpPr>
          <p:nvPr/>
        </p:nvCxnSpPr>
        <p:spPr>
          <a:xfrm>
            <a:off x="349590" y="5768216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9E1638-18B5-4DCE-9A7D-D72223D41021}"/>
              </a:ext>
            </a:extLst>
          </p:cNvPr>
          <p:cNvCxnSpPr>
            <a:cxnSpLocks/>
          </p:cNvCxnSpPr>
          <p:nvPr/>
        </p:nvCxnSpPr>
        <p:spPr>
          <a:xfrm>
            <a:off x="4848348" y="4411856"/>
            <a:ext cx="0" cy="964778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1816D-92B9-4D9A-B3C1-162ADE9BF64A}"/>
              </a:ext>
            </a:extLst>
          </p:cNvPr>
          <p:cNvCxnSpPr>
            <a:cxnSpLocks/>
          </p:cNvCxnSpPr>
          <p:nvPr/>
        </p:nvCxnSpPr>
        <p:spPr>
          <a:xfrm>
            <a:off x="4848348" y="2480512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C531ED-05A3-4AA3-9823-21C40B9833C2}"/>
              </a:ext>
            </a:extLst>
          </p:cNvPr>
          <p:cNvCxnSpPr>
            <a:cxnSpLocks/>
          </p:cNvCxnSpPr>
          <p:nvPr/>
        </p:nvCxnSpPr>
        <p:spPr>
          <a:xfrm>
            <a:off x="4848348" y="3501528"/>
            <a:ext cx="0" cy="522459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804C05-873B-4CF3-815E-1B2E0D2E056D}"/>
              </a:ext>
            </a:extLst>
          </p:cNvPr>
          <p:cNvCxnSpPr>
            <a:cxnSpLocks/>
          </p:cNvCxnSpPr>
          <p:nvPr/>
        </p:nvCxnSpPr>
        <p:spPr>
          <a:xfrm>
            <a:off x="4848348" y="5803029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382A304-DAAA-4913-AD31-0BDBFA6E200B}"/>
              </a:ext>
            </a:extLst>
          </p:cNvPr>
          <p:cNvSpPr/>
          <p:nvPr/>
        </p:nvSpPr>
        <p:spPr>
          <a:xfrm>
            <a:off x="9526106" y="1466652"/>
            <a:ext cx="37324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9347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GIS and Maps</a:t>
            </a:r>
          </a:p>
          <a:p>
            <a:r>
              <a:rPr lang="en-US" sz="2600" b="1" dirty="0">
                <a:solidFill>
                  <a:srgbClr val="01CDF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1407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501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805547-8130-26BE-9CE7-86E31F73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APIs</a:t>
            </a:r>
          </a:p>
        </p:txBody>
      </p:sp>
    </p:spTree>
    <p:extLst>
      <p:ext uri="{BB962C8B-B14F-4D97-AF65-F5344CB8AC3E}">
        <p14:creationId xmlns:p14="http://schemas.microsoft.com/office/powerpoint/2010/main" val="259179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50ACDA-40AF-A8E8-EC4F-80DBDDBB6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706352"/>
            <a:ext cx="8150225" cy="54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40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143B7BE-798A-F730-0110-92E9489BD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336813"/>
            <a:ext cx="5822950" cy="618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1E965C4-2454-61D8-111B-75BB72F55C3D}"/>
              </a:ext>
            </a:extLst>
          </p:cNvPr>
          <p:cNvSpPr>
            <a:spLocks noGrp="1"/>
          </p:cNvSpPr>
          <p:nvPr/>
        </p:nvSpPr>
        <p:spPr>
          <a:xfrm>
            <a:off x="7213600" y="1701800"/>
            <a:ext cx="4546600" cy="3645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E93479"/>
                </a:solidFill>
                <a:latin typeface="Gentona Book" panose="00000500000000000000" pitchFamily="50" charset="0"/>
              </a:rPr>
              <a:t>Ordering a Meal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Customer makes an order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Server takes down order, processes it,</a:t>
            </a:r>
            <a:br>
              <a:rPr lang="en-US" sz="2000" dirty="0">
                <a:latin typeface="Gentona Book" panose="00000500000000000000" pitchFamily="50" charset="0"/>
              </a:rPr>
            </a:br>
            <a:r>
              <a:rPr lang="en-US" sz="2000" dirty="0">
                <a:latin typeface="Gentona Book" panose="00000500000000000000" pitchFamily="50" charset="0"/>
              </a:rPr>
              <a:t>and passes it to cook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Cook acknowledges order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Cook makes the order and gives it to the server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Server gives the customer their order</a:t>
            </a:r>
          </a:p>
        </p:txBody>
      </p:sp>
    </p:spTree>
    <p:extLst>
      <p:ext uri="{BB962C8B-B14F-4D97-AF65-F5344CB8AC3E}">
        <p14:creationId xmlns:p14="http://schemas.microsoft.com/office/powerpoint/2010/main" val="128962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1E965C4-2454-61D8-111B-75BB72F55C3D}"/>
              </a:ext>
            </a:extLst>
          </p:cNvPr>
          <p:cNvSpPr>
            <a:spLocks noGrp="1"/>
          </p:cNvSpPr>
          <p:nvPr/>
        </p:nvSpPr>
        <p:spPr>
          <a:xfrm>
            <a:off x="7213600" y="1701800"/>
            <a:ext cx="4546600" cy="3645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E93479"/>
                </a:solidFill>
                <a:latin typeface="Gentona Book" panose="00000500000000000000" pitchFamily="50" charset="0"/>
              </a:rPr>
              <a:t>APIs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User (client) makes a </a:t>
            </a:r>
            <a:r>
              <a:rPr lang="en-US" sz="2000" b="1" dirty="0">
                <a:solidFill>
                  <a:srgbClr val="01CDFE"/>
                </a:solidFill>
                <a:latin typeface="Gentona Book" panose="00000500000000000000" pitchFamily="50" charset="0"/>
              </a:rPr>
              <a:t>request</a:t>
            </a:r>
            <a:r>
              <a:rPr lang="en-US" sz="2000" dirty="0">
                <a:latin typeface="Gentona Book" panose="00000500000000000000" pitchFamily="50" charset="0"/>
              </a:rPr>
              <a:t> 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solidFill>
                  <a:srgbClr val="E93479"/>
                </a:solidFill>
                <a:latin typeface="Gentona Book" panose="00000500000000000000" pitchFamily="50" charset="0"/>
              </a:rPr>
              <a:t>API</a:t>
            </a:r>
            <a:r>
              <a:rPr lang="en-US" sz="2000" dirty="0">
                <a:latin typeface="Gentona Book" panose="00000500000000000000" pitchFamily="50" charset="0"/>
              </a:rPr>
              <a:t> takes down request​, processes it, ​and passes it to the application​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Application acknowledges request​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Application processes request​ and signals </a:t>
            </a:r>
            <a:r>
              <a:rPr lang="en-US" sz="2000" dirty="0">
                <a:solidFill>
                  <a:srgbClr val="E93479"/>
                </a:solidFill>
                <a:latin typeface="Gentona Book" panose="00000500000000000000" pitchFamily="50" charset="0"/>
              </a:rPr>
              <a:t>API</a:t>
            </a:r>
            <a:r>
              <a:rPr lang="en-US" sz="2000" dirty="0">
                <a:latin typeface="Gentona Book" panose="00000500000000000000" pitchFamily="50" charset="0"/>
              </a:rPr>
              <a:t>​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API returns a </a:t>
            </a:r>
            <a:r>
              <a:rPr lang="en-US" sz="2000" b="1" dirty="0">
                <a:solidFill>
                  <a:srgbClr val="01CDFE"/>
                </a:solidFill>
                <a:latin typeface="Gentona Book" panose="00000500000000000000" pitchFamily="50" charset="0"/>
              </a:rPr>
              <a:t>response</a:t>
            </a:r>
            <a:r>
              <a:rPr lang="en-US" sz="2000" dirty="0">
                <a:latin typeface="Gentona Book" panose="00000500000000000000" pitchFamily="50" charset="0"/>
              </a:rPr>
              <a:t> to user​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F55D8-9298-5BE3-5647-E4513DBE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94" y="1559676"/>
            <a:ext cx="5595806" cy="373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3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778AC50-7ECB-108A-5C14-131F377F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54" y="1797050"/>
            <a:ext cx="10143691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64826F0-E229-BD9D-C639-BEB35723789A}"/>
              </a:ext>
            </a:extLst>
          </p:cNvPr>
          <p:cNvSpPr>
            <a:spLocks noGrp="1"/>
          </p:cNvSpPr>
          <p:nvPr/>
        </p:nvSpPr>
        <p:spPr>
          <a:xfrm>
            <a:off x="469900" y="2946400"/>
            <a:ext cx="4699000" cy="3645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latin typeface="Gentona Book" panose="000005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71DE0F-5D24-A1D5-CA16-5F79567CEA3F}"/>
              </a:ext>
            </a:extLst>
          </p:cNvPr>
          <p:cNvSpPr/>
          <p:nvPr/>
        </p:nvSpPr>
        <p:spPr>
          <a:xfrm>
            <a:off x="2857284" y="2851150"/>
            <a:ext cx="952500" cy="368300"/>
          </a:xfrm>
          <a:prstGeom prst="rect">
            <a:avLst/>
          </a:prstGeom>
          <a:solidFill>
            <a:srgbClr val="FFC000">
              <a:alpha val="5098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E87E83-A0BF-E549-E76B-B4E26E76816A}"/>
              </a:ext>
            </a:extLst>
          </p:cNvPr>
          <p:cNvSpPr/>
          <p:nvPr/>
        </p:nvSpPr>
        <p:spPr>
          <a:xfrm>
            <a:off x="2895384" y="3854450"/>
            <a:ext cx="952500" cy="368300"/>
          </a:xfrm>
          <a:prstGeom prst="rect">
            <a:avLst/>
          </a:prstGeom>
          <a:solidFill>
            <a:srgbClr val="FFC000">
              <a:alpha val="5098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9755DE-CBB6-775E-6830-044CF18DF449}"/>
              </a:ext>
            </a:extLst>
          </p:cNvPr>
          <p:cNvSpPr/>
          <p:nvPr/>
        </p:nvSpPr>
        <p:spPr>
          <a:xfrm>
            <a:off x="7314984" y="2667000"/>
            <a:ext cx="520916" cy="1739900"/>
          </a:xfrm>
          <a:prstGeom prst="rect">
            <a:avLst/>
          </a:prstGeom>
          <a:solidFill>
            <a:srgbClr val="E93479">
              <a:alpha val="25098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E24A8-F0F8-80A1-2464-8ABADFD8BD2F}"/>
              </a:ext>
            </a:extLst>
          </p:cNvPr>
          <p:cNvSpPr txBox="1"/>
          <p:nvPr/>
        </p:nvSpPr>
        <p:spPr>
          <a:xfrm>
            <a:off x="3702050" y="1754227"/>
            <a:ext cx="3526286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Follows specific programmatic rules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A3C9844-54E3-85A1-7C26-99F08D813B5D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3061665" y="2210762"/>
            <a:ext cx="912257" cy="368518"/>
          </a:xfrm>
          <a:prstGeom prst="bentConnector3">
            <a:avLst>
              <a:gd name="adj1" fmla="val 127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2495B4-72DE-F19F-8B3C-8ABB91D31AB5}"/>
              </a:ext>
            </a:extLst>
          </p:cNvPr>
          <p:cNvSpPr txBox="1"/>
          <p:nvPr/>
        </p:nvSpPr>
        <p:spPr>
          <a:xfrm>
            <a:off x="3788698" y="4765159"/>
            <a:ext cx="5352491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content in an expected and structured format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C3128D-0B6D-EE01-B73E-E40270ABDE38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3229332" y="4365053"/>
            <a:ext cx="701673" cy="417068"/>
          </a:xfrm>
          <a:prstGeom prst="bentConnector3">
            <a:avLst>
              <a:gd name="adj1" fmla="val 1131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84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27E993-1541-A13C-EEB9-27AD142865F5}"/>
              </a:ext>
            </a:extLst>
          </p:cNvPr>
          <p:cNvGrpSpPr/>
          <p:nvPr/>
        </p:nvGrpSpPr>
        <p:grpSpPr>
          <a:xfrm>
            <a:off x="2027455" y="266182"/>
            <a:ext cx="7510246" cy="2416546"/>
            <a:chOff x="1024154" y="1797050"/>
            <a:chExt cx="10143691" cy="326390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3778AC50-7ECB-108A-5C14-131F377F4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154" y="1797050"/>
              <a:ext cx="10143691" cy="326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71DE0F-5D24-A1D5-CA16-5F79567CEA3F}"/>
                </a:ext>
              </a:extLst>
            </p:cNvPr>
            <p:cNvSpPr/>
            <p:nvPr/>
          </p:nvSpPr>
          <p:spPr>
            <a:xfrm>
              <a:off x="2857284" y="2851150"/>
              <a:ext cx="952500" cy="368300"/>
            </a:xfrm>
            <a:prstGeom prst="rect">
              <a:avLst/>
            </a:prstGeom>
            <a:solidFill>
              <a:srgbClr val="FFC000">
                <a:alpha val="34902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E87E83-A0BF-E549-E76B-B4E26E76816A}"/>
                </a:ext>
              </a:extLst>
            </p:cNvPr>
            <p:cNvSpPr/>
            <p:nvPr/>
          </p:nvSpPr>
          <p:spPr>
            <a:xfrm>
              <a:off x="2895384" y="3879850"/>
              <a:ext cx="952500" cy="368300"/>
            </a:xfrm>
            <a:prstGeom prst="rect">
              <a:avLst/>
            </a:prstGeom>
            <a:solidFill>
              <a:srgbClr val="FFC000">
                <a:alpha val="34902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9755DE-CBB6-775E-6830-044CF18DF449}"/>
                </a:ext>
              </a:extLst>
            </p:cNvPr>
            <p:cNvSpPr/>
            <p:nvPr/>
          </p:nvSpPr>
          <p:spPr>
            <a:xfrm>
              <a:off x="7314984" y="2667000"/>
              <a:ext cx="520916" cy="1739900"/>
            </a:xfrm>
            <a:prstGeom prst="rect">
              <a:avLst/>
            </a:prstGeom>
            <a:solidFill>
              <a:srgbClr val="E93479">
                <a:alpha val="25098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789DE6A-603F-F408-0A00-4D7DEF19E192}"/>
              </a:ext>
            </a:extLst>
          </p:cNvPr>
          <p:cNvSpPr>
            <a:spLocks noGrp="1"/>
          </p:cNvSpPr>
          <p:nvPr/>
        </p:nvSpPr>
        <p:spPr>
          <a:xfrm>
            <a:off x="2235200" y="2682728"/>
            <a:ext cx="7721600" cy="3645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E93479"/>
                </a:solidFill>
                <a:latin typeface="Gentona Book" panose="00000500000000000000" pitchFamily="50" charset="0"/>
              </a:rPr>
              <a:t>APIs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Is </a:t>
            </a:r>
            <a:r>
              <a:rPr lang="en-US" sz="2000" b="1" dirty="0">
                <a:solidFill>
                  <a:srgbClr val="451C62"/>
                </a:solidFill>
                <a:latin typeface="Gentona Book" panose="00000500000000000000" pitchFamily="50" charset="0"/>
              </a:rPr>
              <a:t>NOT</a:t>
            </a:r>
            <a:r>
              <a:rPr lang="en-US" sz="2000" dirty="0">
                <a:latin typeface="Gentona Book" panose="00000500000000000000" pitchFamily="50" charset="0"/>
              </a:rPr>
              <a:t> the database or the server – it is the code that governs the access point(s) for the server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APIs cover a broad category that includes all interfaces that facilitate communication between computer applications</a:t>
            </a:r>
          </a:p>
          <a:p>
            <a:pPr>
              <a:spcBef>
                <a:spcPts val="1600"/>
              </a:spcBef>
            </a:pPr>
            <a:r>
              <a:rPr lang="en-US" sz="2000" dirty="0">
                <a:latin typeface="Gentona Book" panose="00000500000000000000" pitchFamily="50" charset="0"/>
              </a:rPr>
              <a:t>We’re talking about </a:t>
            </a:r>
            <a:r>
              <a:rPr lang="en-US" sz="2000" b="1" dirty="0">
                <a:latin typeface="Gentona Book" panose="00000500000000000000" pitchFamily="50" charset="0"/>
              </a:rPr>
              <a:t>Web APIs</a:t>
            </a:r>
            <a:r>
              <a:rPr lang="en-US" sz="2000" dirty="0">
                <a:latin typeface="Gentona Book" panose="00000500000000000000" pitchFamily="50" charset="0"/>
              </a:rPr>
              <a:t> – APIs that expose an application’s data and functionality over the internet, allowing two computers (the client and the server) to interact with each other to </a:t>
            </a:r>
            <a:br>
              <a:rPr lang="en-US" sz="2000" dirty="0">
                <a:latin typeface="Gentona Book" panose="00000500000000000000" pitchFamily="50" charset="0"/>
              </a:rPr>
            </a:br>
            <a:r>
              <a:rPr lang="en-US" sz="2000" dirty="0">
                <a:solidFill>
                  <a:srgbClr val="E93479"/>
                </a:solidFill>
                <a:latin typeface="Gentona Book" panose="00000500000000000000" pitchFamily="50" charset="0"/>
              </a:rPr>
              <a:t>request</a:t>
            </a:r>
            <a:r>
              <a:rPr lang="en-US" sz="2000" dirty="0">
                <a:latin typeface="Gentona Book" panose="00000500000000000000" pitchFamily="50" charset="0"/>
              </a:rPr>
              <a:t> and </a:t>
            </a:r>
            <a:r>
              <a:rPr lang="en-US" sz="2000" dirty="0">
                <a:solidFill>
                  <a:srgbClr val="E93479"/>
                </a:solidFill>
                <a:latin typeface="Gentona Book" panose="00000500000000000000" pitchFamily="50" charset="0"/>
              </a:rPr>
              <a:t>provide</a:t>
            </a:r>
            <a:r>
              <a:rPr lang="en-US" sz="2000" dirty="0">
                <a:latin typeface="Gentona Book" panose="00000500000000000000" pitchFamily="50" charset="0"/>
              </a:rPr>
              <a:t> data.</a:t>
            </a:r>
          </a:p>
          <a:p>
            <a:pPr>
              <a:spcBef>
                <a:spcPts val="1600"/>
              </a:spcBef>
            </a:pPr>
            <a:endParaRPr lang="en-US" sz="2000" dirty="0">
              <a:latin typeface="Gentona Boo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85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60C59A1258644BCC681514673EE67" ma:contentTypeVersion="16" ma:contentTypeDescription="Create a new document." ma:contentTypeScope="" ma:versionID="7a880eb1d0dd30a3be9014b0993cd211">
  <xsd:schema xmlns:xsd="http://www.w3.org/2001/XMLSchema" xmlns:xs="http://www.w3.org/2001/XMLSchema" xmlns:p="http://schemas.microsoft.com/office/2006/metadata/properties" xmlns:ns2="4a65e04f-623a-482a-8907-98da86ea0380" xmlns:ns3="be45d151-7518-4147-811f-0cf87d6198e1" targetNamespace="http://schemas.microsoft.com/office/2006/metadata/properties" ma:root="true" ma:fieldsID="e68302425519111aa3ea150910a9b6f5" ns2:_="" ns3:_="">
    <xsd:import namespace="4a65e04f-623a-482a-8907-98da86ea0380"/>
    <xsd:import namespace="be45d151-7518-4147-811f-0cf87d619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No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5e04f-623a-482a-8907-98da86ea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Note" ma:index="17" nillable="true" ma:displayName="Note" ma:internalName="Note">
      <xsd:simpleType>
        <xsd:restriction base="dms:Text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5d151-7518-4147-811f-0cf87d6198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37782f-c7e3-41c6-886d-0c70ce2425c6}" ma:internalName="TaxCatchAll" ma:showField="CatchAllData" ma:web="be45d151-7518-4147-811f-0cf87d619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2CD082-9B1D-44FD-B43F-337FAFB5DC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8686C3-FB8D-455B-91BE-9AC55F915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5e04f-623a-482a-8907-98da86ea0380"/>
    <ds:schemaRef ds:uri="be45d151-7518-4147-811f-0cf87d619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1577</Words>
  <Application>Microsoft Office PowerPoint</Application>
  <PresentationFormat>Widescreen</PresentationFormat>
  <Paragraphs>170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Consolas</vt:lpstr>
      <vt:lpstr>Gentona Book</vt:lpstr>
      <vt:lpstr>Arial</vt:lpstr>
      <vt:lpstr>Segoe UI</vt:lpstr>
      <vt:lpstr>Fira Sans</vt:lpstr>
      <vt:lpstr>Office Theme</vt:lpstr>
      <vt:lpstr>PowerPoint Presentation</vt:lpstr>
      <vt:lpstr>PowerPoint Presentation</vt:lpstr>
      <vt:lpstr>PowerPoint Presentation</vt:lpstr>
      <vt:lpstr>Introduction to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an API?</vt:lpstr>
      <vt:lpstr>PowerPoint Presentation</vt:lpstr>
      <vt:lpstr>APIs for Research</vt:lpstr>
      <vt:lpstr>Working with an API</vt:lpstr>
      <vt:lpstr>PowerPoint Presentation</vt:lpstr>
      <vt:lpstr>PowerPoint Presentation</vt:lpstr>
      <vt:lpstr>PowerPoint Presentation</vt:lpstr>
      <vt:lpstr>US Census Data API</vt:lpstr>
      <vt:lpstr>Creating Queries in a Browser</vt:lpstr>
      <vt:lpstr>Creating Queries in a Browser</vt:lpstr>
      <vt:lpstr>Creating Queries in a Browser</vt:lpstr>
      <vt:lpstr>Creating Queries in a Browser</vt:lpstr>
      <vt:lpstr>Creating Queries in a Browser</vt:lpstr>
      <vt:lpstr>Creating Queries in a Browser</vt:lpstr>
      <vt:lpstr>Creating Queries in a Browser</vt:lpstr>
      <vt:lpstr>Demonstrations</vt:lpstr>
      <vt:lpstr>Demo 1</vt:lpstr>
      <vt:lpstr>Demo 2</vt:lpstr>
      <vt:lpstr>Demo 3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Lawson</dc:creator>
  <cp:lastModifiedBy>Reina Murray</cp:lastModifiedBy>
  <cp:revision>145</cp:revision>
  <dcterms:created xsi:type="dcterms:W3CDTF">2022-09-01T20:12:45Z</dcterms:created>
  <dcterms:modified xsi:type="dcterms:W3CDTF">2022-10-28T06:15:04Z</dcterms:modified>
</cp:coreProperties>
</file>